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eo Tech Bold" charset="1" panose="020B0804030504040204"/>
      <p:regular r:id="rId18"/>
    </p:embeddedFont>
    <p:embeddedFont>
      <p:font typeface="Arimo Bold" charset="1" panose="020B0704020202020204"/>
      <p:regular r:id="rId19"/>
    </p:embeddedFont>
    <p:embeddedFont>
      <p:font typeface="Playfair Display Bold" charset="1" panose="00000000000000000000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10.png" Type="http://schemas.openxmlformats.org/officeDocument/2006/relationships/image"/><Relationship Id="rId15" Target="../media/image73.png" Type="http://schemas.openxmlformats.org/officeDocument/2006/relationships/image"/><Relationship Id="rId16" Target="../media/image74.png" Type="http://schemas.openxmlformats.org/officeDocument/2006/relationships/image"/><Relationship Id="rId2" Target="../media/image34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existorankush/TeamParadoxSamadhan" TargetMode="External" Type="http://schemas.openxmlformats.org/officeDocument/2006/relationships/hyperlink"/><Relationship Id="rId11" Target="https://github.com/existorankush/TeamParadoxSamadhan" TargetMode="External" Type="http://schemas.openxmlformats.org/officeDocument/2006/relationships/hyperlink"/><Relationship Id="rId12" Target="https://github.com/existorankush/TeamParadoxSamadhan" TargetMode="External" Type="http://schemas.openxmlformats.org/officeDocument/2006/relationships/hyperlink"/><Relationship Id="rId13" Target="https://github.com/existorankush/TeamParadoxSamadhan" TargetMode="External" Type="http://schemas.openxmlformats.org/officeDocument/2006/relationships/hyperlink"/><Relationship Id="rId14" Target="../media/image10.png" Type="http://schemas.openxmlformats.org/officeDocument/2006/relationships/image"/><Relationship Id="rId15" Target="https://github.com/existorankush/TeamParadoxSamadhan" TargetMode="External" Type="http://schemas.openxmlformats.org/officeDocument/2006/relationships/hyperlink"/><Relationship Id="rId16" Target="https://github.com/existorankush/TeamParadoxSamadhan" TargetMode="External" Type="http://schemas.openxmlformats.org/officeDocument/2006/relationships/hyperlink"/><Relationship Id="rId17" Target="https://github.com/existorankush/TeamParadoxSamadhan" TargetMode="External" Type="http://schemas.openxmlformats.org/officeDocument/2006/relationships/hyperlink"/><Relationship Id="rId18" Target="https://github.com/existorankush/TeamParadoxSamadhan" TargetMode="External" Type="http://schemas.openxmlformats.org/officeDocument/2006/relationships/hyperlink"/><Relationship Id="rId19" Target="https://github.com/existorankush/TeamParadoxSamadhan" TargetMode="External" Type="http://schemas.openxmlformats.org/officeDocument/2006/relationships/hyperlink"/><Relationship Id="rId2" Target="../media/image8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2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https://github.com/existorankush/TeamParadoxSamadhan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0.pn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15" Target="../media/image27.png" Type="http://schemas.openxmlformats.org/officeDocument/2006/relationships/image"/><Relationship Id="rId16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10.png" Type="http://schemas.openxmlformats.org/officeDocument/2006/relationships/image"/><Relationship Id="rId14" Target="../media/image47.png" Type="http://schemas.openxmlformats.org/officeDocument/2006/relationships/image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10.png" Type="http://schemas.openxmlformats.org/officeDocument/2006/relationships/image"/><Relationship Id="rId2" Target="../media/image36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10.png" Type="http://schemas.openxmlformats.org/officeDocument/2006/relationships/image"/><Relationship Id="rId16" Target="../media/image64.png" Type="http://schemas.openxmlformats.org/officeDocument/2006/relationships/image"/><Relationship Id="rId17" Target="../media/image65.png" Type="http://schemas.openxmlformats.org/officeDocument/2006/relationships/image"/><Relationship Id="rId18" Target="../media/image6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71797" y="824371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26817" y="1772697"/>
            <a:ext cx="12234366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0"/>
              </a:lnSpc>
            </a:pPr>
            <a:r>
              <a:rPr lang="en-US" b="true" sz="6000">
                <a:solidFill>
                  <a:srgbClr val="778DFC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Academy</a:t>
            </a:r>
            <a:r>
              <a:rPr lang="en-US" b="true" sz="6000">
                <a:solidFill>
                  <a:srgbClr val="778DFC"/>
                </a:solidFill>
                <a:latin typeface="Neo Tech Bold"/>
                <a:ea typeface="Neo Tech Bold"/>
                <a:cs typeface="Neo Tech Bold"/>
                <a:sym typeface="Neo Tech Bold"/>
              </a:rPr>
              <a:t> – Your Classroom, Reinvented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869916" y="8228634"/>
            <a:ext cx="1070421" cy="1123533"/>
          </a:xfrm>
          <a:custGeom>
            <a:avLst/>
            <a:gdLst/>
            <a:ahLst/>
            <a:cxnLst/>
            <a:rect r="r" b="b" t="t" l="l"/>
            <a:pathLst>
              <a:path h="1123533" w="1070421">
                <a:moveTo>
                  <a:pt x="0" y="0"/>
                </a:moveTo>
                <a:lnTo>
                  <a:pt x="1070421" y="0"/>
                </a:lnTo>
                <a:lnTo>
                  <a:pt x="1070421" y="1123534"/>
                </a:lnTo>
                <a:lnTo>
                  <a:pt x="0" y="1123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26817" y="8190534"/>
            <a:ext cx="12234366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15"/>
              </a:lnSpc>
            </a:pPr>
            <a:r>
              <a:rPr lang="en-US" b="true" sz="4500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"</a:t>
            </a:r>
            <a:r>
              <a:rPr lang="en-US" b="true" sz="4500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MAKING EVERY STUDENT’S JOURNEY SMARTER, ONE CLICK AT A TIME</a:t>
            </a:r>
            <a:r>
              <a:rPr lang="en-US" b="true" sz="4500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"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319161" y="8321235"/>
            <a:ext cx="1070421" cy="1123533"/>
          </a:xfrm>
          <a:custGeom>
            <a:avLst/>
            <a:gdLst/>
            <a:ahLst/>
            <a:cxnLst/>
            <a:rect r="r" b="b" t="t" l="l"/>
            <a:pathLst>
              <a:path h="1123533" w="1070421">
                <a:moveTo>
                  <a:pt x="0" y="0"/>
                </a:moveTo>
                <a:lnTo>
                  <a:pt x="1070421" y="0"/>
                </a:lnTo>
                <a:lnTo>
                  <a:pt x="1070421" y="1123534"/>
                </a:lnTo>
                <a:lnTo>
                  <a:pt x="0" y="11235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54372" y="1205626"/>
            <a:ext cx="1841880" cy="2304431"/>
          </a:xfrm>
          <a:custGeom>
            <a:avLst/>
            <a:gdLst/>
            <a:ahLst/>
            <a:cxnLst/>
            <a:rect r="r" b="b" t="t" l="l"/>
            <a:pathLst>
              <a:path h="2304431" w="1841880">
                <a:moveTo>
                  <a:pt x="0" y="0"/>
                </a:moveTo>
                <a:lnTo>
                  <a:pt x="1841880" y="0"/>
                </a:lnTo>
                <a:lnTo>
                  <a:pt x="1841880" y="2304431"/>
                </a:lnTo>
                <a:lnTo>
                  <a:pt x="0" y="2304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3247" y="1205626"/>
            <a:ext cx="1841880" cy="2304431"/>
          </a:xfrm>
          <a:custGeom>
            <a:avLst/>
            <a:gdLst/>
            <a:ahLst/>
            <a:cxnLst/>
            <a:rect r="r" b="b" t="t" l="l"/>
            <a:pathLst>
              <a:path h="2304431" w="1841880">
                <a:moveTo>
                  <a:pt x="0" y="0"/>
                </a:moveTo>
                <a:lnTo>
                  <a:pt x="1841880" y="0"/>
                </a:lnTo>
                <a:lnTo>
                  <a:pt x="1841880" y="2304431"/>
                </a:lnTo>
                <a:lnTo>
                  <a:pt x="0" y="2304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73164" y="5177964"/>
            <a:ext cx="5256016" cy="1411338"/>
          </a:xfrm>
          <a:custGeom>
            <a:avLst/>
            <a:gdLst/>
            <a:ahLst/>
            <a:cxnLst/>
            <a:rect r="r" b="b" t="t" l="l"/>
            <a:pathLst>
              <a:path h="1411338" w="5256016">
                <a:moveTo>
                  <a:pt x="0" y="0"/>
                </a:moveTo>
                <a:lnTo>
                  <a:pt x="5256016" y="0"/>
                </a:lnTo>
                <a:lnTo>
                  <a:pt x="5256016" y="1411338"/>
                </a:lnTo>
                <a:lnTo>
                  <a:pt x="0" y="1411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36488" y="6393693"/>
            <a:ext cx="14759764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5"/>
              </a:lnSpc>
            </a:pPr>
            <a:r>
              <a:rPr lang="en-US" b="true" sz="3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AIcademy is a next-gen education platform combining attendance, resource sharing, gamified quizzes, and AI mentorship into a single dashboard.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4118" y="3936510"/>
            <a:ext cx="14759764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15"/>
              </a:lnSpc>
            </a:pPr>
            <a:r>
              <a:rPr lang="en-US" b="true" sz="45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Gyan Ganga Institute of Technology and Sciences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26817" y="1669928"/>
            <a:ext cx="12234366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20"/>
              </a:lnSpc>
            </a:pPr>
            <a:r>
              <a:rPr lang="en-US" b="true" sz="6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Academy</a:t>
            </a:r>
            <a:r>
              <a:rPr lang="en-US" b="true" sz="6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– Your Classroom, Reinvented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9161" y="9701422"/>
            <a:ext cx="4073798" cy="90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</a:pPr>
            <a:r>
              <a:rPr lang="en-US" sz="3202" b="true">
                <a:solidFill>
                  <a:srgbClr val="FAAC3C"/>
                </a:solidFill>
                <a:latin typeface="Arimo Bold"/>
                <a:ea typeface="Arimo Bold"/>
                <a:cs typeface="Arimo Bold"/>
                <a:sym typeface="Arimo Bold"/>
              </a:rPr>
              <a:t>By- Team Paradox</a:t>
            </a:r>
          </a:p>
          <a:p>
            <a:pPr algn="ctr" marL="0" indent="0" lvl="0">
              <a:lnSpc>
                <a:spcPts val="342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181" y="2753323"/>
            <a:ext cx="5313950" cy="1205902"/>
          </a:xfrm>
          <a:custGeom>
            <a:avLst/>
            <a:gdLst/>
            <a:ahLst/>
            <a:cxnLst/>
            <a:rect r="r" b="b" t="t" l="l"/>
            <a:pathLst>
              <a:path h="1205902" w="5313950">
                <a:moveTo>
                  <a:pt x="0" y="0"/>
                </a:moveTo>
                <a:lnTo>
                  <a:pt x="5313950" y="0"/>
                </a:lnTo>
                <a:lnTo>
                  <a:pt x="5313950" y="1205902"/>
                </a:lnTo>
                <a:lnTo>
                  <a:pt x="0" y="120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0069" y="5743575"/>
            <a:ext cx="5313950" cy="1205902"/>
          </a:xfrm>
          <a:custGeom>
            <a:avLst/>
            <a:gdLst/>
            <a:ahLst/>
            <a:cxnLst/>
            <a:rect r="r" b="b" t="t" l="l"/>
            <a:pathLst>
              <a:path h="1205902" w="5313950">
                <a:moveTo>
                  <a:pt x="0" y="0"/>
                </a:moveTo>
                <a:lnTo>
                  <a:pt x="5313950" y="0"/>
                </a:lnTo>
                <a:lnTo>
                  <a:pt x="5313950" y="1205902"/>
                </a:lnTo>
                <a:lnTo>
                  <a:pt x="0" y="1205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8181" y="5743575"/>
            <a:ext cx="5313950" cy="1205902"/>
          </a:xfrm>
          <a:custGeom>
            <a:avLst/>
            <a:gdLst/>
            <a:ahLst/>
            <a:cxnLst/>
            <a:rect r="r" b="b" t="t" l="l"/>
            <a:pathLst>
              <a:path h="1205902" w="5313950">
                <a:moveTo>
                  <a:pt x="0" y="0"/>
                </a:moveTo>
                <a:lnTo>
                  <a:pt x="5313950" y="0"/>
                </a:lnTo>
                <a:lnTo>
                  <a:pt x="5313950" y="1205902"/>
                </a:lnTo>
                <a:lnTo>
                  <a:pt x="0" y="1205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40746" y="2974512"/>
            <a:ext cx="726897" cy="984713"/>
          </a:xfrm>
          <a:custGeom>
            <a:avLst/>
            <a:gdLst/>
            <a:ahLst/>
            <a:cxnLst/>
            <a:rect r="r" b="b" t="t" l="l"/>
            <a:pathLst>
              <a:path h="984713" w="726897">
                <a:moveTo>
                  <a:pt x="0" y="0"/>
                </a:moveTo>
                <a:lnTo>
                  <a:pt x="726898" y="0"/>
                </a:lnTo>
                <a:lnTo>
                  <a:pt x="726898" y="984713"/>
                </a:lnTo>
                <a:lnTo>
                  <a:pt x="0" y="98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90069" y="2753323"/>
            <a:ext cx="5313950" cy="1213522"/>
            <a:chOff x="0" y="0"/>
            <a:chExt cx="7085267" cy="1618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85267" cy="1618029"/>
            </a:xfrm>
            <a:custGeom>
              <a:avLst/>
              <a:gdLst/>
              <a:ahLst/>
              <a:cxnLst/>
              <a:rect r="r" b="b" t="t" l="l"/>
              <a:pathLst>
                <a:path h="1618029" w="7085267">
                  <a:moveTo>
                    <a:pt x="0" y="0"/>
                  </a:moveTo>
                  <a:lnTo>
                    <a:pt x="7085267" y="0"/>
                  </a:lnTo>
                  <a:lnTo>
                    <a:pt x="7085267" y="1618029"/>
                  </a:lnTo>
                  <a:lnTo>
                    <a:pt x="0" y="1618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15" t="0" r="-315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73607" y="559460"/>
              <a:ext cx="6111659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10"/>
                </a:lnSpc>
              </a:pPr>
              <a:r>
                <a:rPr lang="en-US" b="true" sz="3000">
                  <a:solidFill>
                    <a:srgbClr val="000000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 Data Privacy First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35505" y="3086100"/>
            <a:ext cx="1140662" cy="873125"/>
          </a:xfrm>
          <a:custGeom>
            <a:avLst/>
            <a:gdLst/>
            <a:ahLst/>
            <a:cxnLst/>
            <a:rect r="r" b="b" t="t" l="l"/>
            <a:pathLst>
              <a:path h="873125" w="1140662">
                <a:moveTo>
                  <a:pt x="0" y="0"/>
                </a:moveTo>
                <a:lnTo>
                  <a:pt x="1140662" y="0"/>
                </a:lnTo>
                <a:lnTo>
                  <a:pt x="1140662" y="873125"/>
                </a:lnTo>
                <a:lnTo>
                  <a:pt x="0" y="8731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262162" y="8323916"/>
            <a:ext cx="4583745" cy="47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Protecting Free Speech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39119" y="634652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5" y="0"/>
                </a:lnTo>
                <a:lnTo>
                  <a:pt x="96393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35505" y="5819737"/>
            <a:ext cx="1053578" cy="1053578"/>
          </a:xfrm>
          <a:custGeom>
            <a:avLst/>
            <a:gdLst/>
            <a:ahLst/>
            <a:cxnLst/>
            <a:rect r="r" b="b" t="t" l="l"/>
            <a:pathLst>
              <a:path h="1053578" w="1053578">
                <a:moveTo>
                  <a:pt x="0" y="0"/>
                </a:moveTo>
                <a:lnTo>
                  <a:pt x="1053578" y="0"/>
                </a:lnTo>
                <a:lnTo>
                  <a:pt x="1053578" y="1053578"/>
                </a:lnTo>
                <a:lnTo>
                  <a:pt x="0" y="10535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69950" y="5897225"/>
            <a:ext cx="1169168" cy="1052251"/>
          </a:xfrm>
          <a:custGeom>
            <a:avLst/>
            <a:gdLst/>
            <a:ahLst/>
            <a:cxnLst/>
            <a:rect r="r" b="b" t="t" l="l"/>
            <a:pathLst>
              <a:path h="1052251" w="1169168">
                <a:moveTo>
                  <a:pt x="0" y="0"/>
                </a:moveTo>
                <a:lnTo>
                  <a:pt x="1169169" y="0"/>
                </a:lnTo>
                <a:lnTo>
                  <a:pt x="1169169" y="1052252"/>
                </a:lnTo>
                <a:lnTo>
                  <a:pt x="0" y="1052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20274" y="6191014"/>
            <a:ext cx="4583745" cy="42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6"/>
              </a:lnSpc>
            </a:pPr>
            <a:r>
              <a:rPr lang="en-US" b="true" sz="2688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Accountability &amp; Reporting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13919" y="7198390"/>
            <a:ext cx="4406454" cy="120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2"/>
              </a:lnSpc>
            </a:pPr>
            <a:r>
              <a:rPr lang="en-US" b="true" sz="221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System follows ethical EdTech guidelines and can generate reports for institutions or authorities if required.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8386" y="3175299"/>
            <a:ext cx="4583745" cy="43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6"/>
              </a:lnSpc>
            </a:pPr>
            <a:r>
              <a:rPr lang="en-US" b="true" sz="28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Fair AI Guidance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78386" y="6156026"/>
            <a:ext cx="458374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000000"/>
                </a:solidFill>
                <a:latin typeface="Neo Tech Bold"/>
                <a:ea typeface="Neo Tech Bold"/>
                <a:cs typeface="Neo Tech Bold"/>
                <a:sym typeface="Neo Tech Bold"/>
              </a:rPr>
              <a:t> Explainable AI Outputs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16403" y="7198390"/>
            <a:ext cx="3876460" cy="115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2"/>
              </a:lnSpc>
            </a:pPr>
            <a:r>
              <a:rPr lang="en-US" sz="213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Teachers always have final authority over AI-generated quizzes, answers, and recommendations.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8181" y="1319968"/>
            <a:ext cx="15811119" cy="103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5"/>
              </a:lnSpc>
            </a:pPr>
            <a:r>
              <a:rPr lang="en-US" b="true" sz="6500">
                <a:solidFill>
                  <a:srgbClr val="778DFC"/>
                </a:solidFill>
                <a:latin typeface="Neo Tech Bold"/>
                <a:ea typeface="Neo Tech Bold"/>
                <a:cs typeface="Neo Tech Bold"/>
                <a:sym typeface="Neo Tech Bold"/>
              </a:rPr>
              <a:t>Ethics, Guardrails &amp; Responsible Use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13919" y="4197350"/>
            <a:ext cx="4367394" cy="120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1"/>
              </a:lnSpc>
            </a:pPr>
            <a:r>
              <a:rPr lang="en-US" b="true" sz="219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AIcademy strictly protects student data and learning records, following global data security standards.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16403" y="4197350"/>
            <a:ext cx="4284978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1"/>
              </a:lnSpc>
            </a:pPr>
            <a:r>
              <a:rPr lang="en-US" b="true" sz="229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AI Tutor ensures unbiased, inclusive, and accurate explanations, treating all students equally.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181" y="1176935"/>
            <a:ext cx="15811119" cy="103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5"/>
              </a:lnSpc>
            </a:pPr>
            <a:r>
              <a:rPr lang="en-US" b="true" sz="65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Ethics, Guardrails &amp; Responsible Use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17219" y="2469496"/>
            <a:ext cx="6554843" cy="6688616"/>
          </a:xfrm>
          <a:custGeom>
            <a:avLst/>
            <a:gdLst/>
            <a:ahLst/>
            <a:cxnLst/>
            <a:rect r="r" b="b" t="t" l="l"/>
            <a:pathLst>
              <a:path h="6688616" w="6554843">
                <a:moveTo>
                  <a:pt x="0" y="0"/>
                </a:moveTo>
                <a:lnTo>
                  <a:pt x="6554844" y="0"/>
                </a:lnTo>
                <a:lnTo>
                  <a:pt x="6554844" y="6688615"/>
                </a:lnTo>
                <a:lnTo>
                  <a:pt x="0" y="668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0734" y="6564182"/>
            <a:ext cx="2953907" cy="94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35"/>
              </a:lnSpc>
            </a:pPr>
            <a:r>
              <a:rPr lang="en-US" b="true" sz="2275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Gamified Learning → Rewards &amp; leaderboards.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65618" y="4734814"/>
            <a:ext cx="2762383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true">
                <a:solidFill>
                  <a:srgbClr val="EA8321"/>
                </a:solidFill>
                <a:latin typeface="Arimo Bold"/>
                <a:ea typeface="Arimo Bold"/>
                <a:cs typeface="Arimo Bold"/>
                <a:sym typeface="Arimo Bold"/>
              </a:rPr>
              <a:t>Analytics Hub → Spot struggling students early.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94641" y="2824701"/>
            <a:ext cx="3066720" cy="167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2914" indent="-256457" lvl="1">
              <a:lnSpc>
                <a:spcPts val="2541"/>
              </a:lnSpc>
              <a:buFont typeface="Arial"/>
              <a:buChar char="•"/>
            </a:pPr>
            <a:r>
              <a:rPr lang="en-US" b="true" sz="2375">
                <a:solidFill>
                  <a:srgbClr val="300F61"/>
                </a:solidFill>
                <a:latin typeface="Arimo Bold"/>
                <a:ea typeface="Arimo Bold"/>
                <a:cs typeface="Arimo Bold"/>
                <a:sym typeface="Arimo Bold"/>
              </a:rPr>
              <a:t>Virtual Mentorship → AI tutors + teacher support.</a:t>
            </a:r>
          </a:p>
          <a:p>
            <a:pPr algn="ctr" marL="0" indent="0" lvl="0">
              <a:lnSpc>
                <a:spcPts val="30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-1821337">
            <a:off x="13530689" y="6862817"/>
            <a:ext cx="4411028" cy="59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8"/>
              </a:lnSpc>
            </a:pPr>
            <a:r>
              <a:rPr lang="en-US" b="true" sz="3792" spc="40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FUTURE VISION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8181" y="2599181"/>
            <a:ext cx="4445167" cy="1116817"/>
          </a:xfrm>
          <a:custGeom>
            <a:avLst/>
            <a:gdLst/>
            <a:ahLst/>
            <a:cxnLst/>
            <a:rect r="r" b="b" t="t" l="l"/>
            <a:pathLst>
              <a:path h="1116817" w="4445167">
                <a:moveTo>
                  <a:pt x="0" y="0"/>
                </a:moveTo>
                <a:lnTo>
                  <a:pt x="4445167" y="0"/>
                </a:lnTo>
                <a:lnTo>
                  <a:pt x="4445167" y="1116817"/>
                </a:lnTo>
                <a:lnTo>
                  <a:pt x="0" y="1116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8181" y="7030643"/>
            <a:ext cx="8467777" cy="2127469"/>
          </a:xfrm>
          <a:custGeom>
            <a:avLst/>
            <a:gdLst/>
            <a:ahLst/>
            <a:cxnLst/>
            <a:rect r="r" b="b" t="t" l="l"/>
            <a:pathLst>
              <a:path h="2127469" w="8467777">
                <a:moveTo>
                  <a:pt x="0" y="0"/>
                </a:moveTo>
                <a:lnTo>
                  <a:pt x="8467777" y="0"/>
                </a:lnTo>
                <a:lnTo>
                  <a:pt x="8467777" y="2127468"/>
                </a:lnTo>
                <a:lnTo>
                  <a:pt x="0" y="2127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48181" y="4309586"/>
            <a:ext cx="8467777" cy="2127469"/>
          </a:xfrm>
          <a:custGeom>
            <a:avLst/>
            <a:gdLst/>
            <a:ahLst/>
            <a:cxnLst/>
            <a:rect r="r" b="b" t="t" l="l"/>
            <a:pathLst>
              <a:path h="2127469" w="8467777">
                <a:moveTo>
                  <a:pt x="0" y="0"/>
                </a:moveTo>
                <a:lnTo>
                  <a:pt x="8467777" y="0"/>
                </a:lnTo>
                <a:lnTo>
                  <a:pt x="8467777" y="2127469"/>
                </a:lnTo>
                <a:lnTo>
                  <a:pt x="0" y="2127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157356" y="2599181"/>
            <a:ext cx="1437410" cy="1059999"/>
          </a:xfrm>
          <a:custGeom>
            <a:avLst/>
            <a:gdLst/>
            <a:ahLst/>
            <a:cxnLst/>
            <a:rect r="r" b="b" t="t" l="l"/>
            <a:pathLst>
              <a:path h="1059999" w="1437410">
                <a:moveTo>
                  <a:pt x="0" y="0"/>
                </a:moveTo>
                <a:lnTo>
                  <a:pt x="1437410" y="0"/>
                </a:lnTo>
                <a:lnTo>
                  <a:pt x="1437410" y="1059999"/>
                </a:lnTo>
                <a:lnTo>
                  <a:pt x="0" y="1059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913401" y="1071795"/>
            <a:ext cx="15583475" cy="1170786"/>
            <a:chOff x="0" y="0"/>
            <a:chExt cx="20777967" cy="156104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30343"/>
              <a:ext cx="20777967" cy="1330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54"/>
                </a:lnSpc>
              </a:pPr>
              <a:r>
                <a:rPr lang="en-US" b="true" sz="6406">
                  <a:solidFill>
                    <a:srgbClr val="7068F4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Future Enhancemnts and Planning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9811527" cy="1340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54"/>
                </a:lnSpc>
              </a:pPr>
              <a:r>
                <a:rPr lang="en-US" b="true" sz="6406">
                  <a:solidFill>
                    <a:srgbClr val="FFFFFF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Future Enhancemnts and Planning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71627" y="2866760"/>
            <a:ext cx="2894370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5"/>
              </a:lnSpc>
            </a:pPr>
            <a:r>
              <a:rPr lang="en-US" b="true" sz="35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NEXT STEPS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16403" y="4677664"/>
            <a:ext cx="7537337" cy="15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44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Regional Languages → AI in Indian languages for inclusivity.</a:t>
            </a:r>
          </a:p>
          <a:p>
            <a:pPr algn="l" marL="496571" indent="-248285" lvl="1">
              <a:lnSpc>
                <a:spcPts val="2944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Offline Access → Low-bandwidth support for rural areas.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13401" y="7399080"/>
            <a:ext cx="7537337" cy="150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944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Smarter AI → Adaptive quizzes &amp; study paths.</a:t>
            </a:r>
          </a:p>
          <a:p>
            <a:pPr algn="l" marL="496571" indent="-248285" lvl="1">
              <a:lnSpc>
                <a:spcPts val="2944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Advanced Dashboards → Predictive alerts for teachers &amp; parents.</a:t>
            </a:r>
          </a:p>
          <a:p>
            <a:pPr algn="l">
              <a:lnSpc>
                <a:spcPts val="294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7030" y="8810938"/>
            <a:ext cx="15854779" cy="971827"/>
          </a:xfrm>
          <a:custGeom>
            <a:avLst/>
            <a:gdLst/>
            <a:ahLst/>
            <a:cxnLst/>
            <a:rect r="r" b="b" t="t" l="l"/>
            <a:pathLst>
              <a:path h="971827" w="15854779">
                <a:moveTo>
                  <a:pt x="0" y="0"/>
                </a:moveTo>
                <a:lnTo>
                  <a:pt x="15854779" y="0"/>
                </a:lnTo>
                <a:lnTo>
                  <a:pt x="15854779" y="971827"/>
                </a:lnTo>
                <a:lnTo>
                  <a:pt x="0" y="97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739" r="0" b="-367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8244" y="9013388"/>
            <a:ext cx="14419235" cy="53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  <a:spcBef>
                <a:spcPct val="0"/>
              </a:spcBef>
            </a:pPr>
            <a:r>
              <a:rPr lang="en-US" b="true" sz="3299">
                <a:solidFill>
                  <a:srgbClr val="FDC128"/>
                </a:solidFill>
                <a:latin typeface="Neo Tech Bold"/>
                <a:ea typeface="Neo Tech Bold"/>
                <a:cs typeface="Neo Tech Bold"/>
                <a:sym typeface="Neo Tech Bold"/>
              </a:rPr>
              <a:t>AIcademy, our goal is to bridge gaps in education with the power of AI.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93111"/>
            <a:ext cx="14646551" cy="119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Academy is a complete academic ecosystem connecting students, teachers, and parents.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7030" y="3279341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60" y="0"/>
                </a:lnTo>
                <a:lnTo>
                  <a:pt x="456560" y="545887"/>
                </a:lnTo>
                <a:lnTo>
                  <a:pt x="0" y="545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2626" y="3103593"/>
            <a:ext cx="14905460" cy="7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9" tooltip="https://github.com/existorankush/TeamParadoxSamadhan"/>
              </a:rPr>
              <a:t> For Students – 24/7 personalized guidance through the AI Tutor, structured resources, and engaging learning with the Quiz Bot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57030" y="4185470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60" y="0"/>
                </a:lnTo>
                <a:lnTo>
                  <a:pt x="456560" y="545886"/>
                </a:lnTo>
                <a:lnTo>
                  <a:pt x="0" y="54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2626" y="4083006"/>
            <a:ext cx="14905460" cy="7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0" tooltip="https://github.com/existorankush/TeamParadoxSamadhan"/>
              </a:rPr>
              <a:t>For Teachers – Saves time with smart attendance, simplifies quiz creation, and provides powerful analytics to focus on teaching.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57030" y="5121881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60" y="0"/>
                </a:lnTo>
                <a:lnTo>
                  <a:pt x="456560" y="545886"/>
                </a:lnTo>
                <a:lnTo>
                  <a:pt x="0" y="54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32626" y="5071945"/>
            <a:ext cx="14905460" cy="7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1" tooltip="https://github.com/existorankush/TeamParadoxSamadhan"/>
              </a:rPr>
              <a:t> For Parents – Real-time access to attendance, progress, and performance, ensuring active involvement in their child’s education.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57030" y="6058292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60" y="0"/>
                </a:lnTo>
                <a:lnTo>
                  <a:pt x="456560" y="545887"/>
                </a:lnTo>
                <a:lnTo>
                  <a:pt x="0" y="545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53840" y="6051358"/>
            <a:ext cx="14905460" cy="7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2" tooltip="https://github.com/existorankush/TeamParadoxSamadhan"/>
              </a:rPr>
              <a:t> For Institutions – Data-driven insights that align with Digital India and NEP 2020 goals, ensuring scalable and future-ready learning.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78244" y="7050210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59" y="0"/>
                </a:lnTo>
                <a:lnTo>
                  <a:pt x="456559" y="545887"/>
                </a:lnTo>
                <a:lnTo>
                  <a:pt x="0" y="545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53840" y="7197708"/>
            <a:ext cx="14905460" cy="3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3" tooltip="https://github.com/existorankush/TeamParadoxSamadhan"/>
              </a:rPr>
              <a:t>🔗 Github: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57030" y="7865002"/>
            <a:ext cx="456559" cy="545886"/>
          </a:xfrm>
          <a:custGeom>
            <a:avLst/>
            <a:gdLst/>
            <a:ahLst/>
            <a:cxnLst/>
            <a:rect r="r" b="b" t="t" l="l"/>
            <a:pathLst>
              <a:path h="545886" w="456559">
                <a:moveTo>
                  <a:pt x="0" y="0"/>
                </a:moveTo>
                <a:lnTo>
                  <a:pt x="456560" y="0"/>
                </a:lnTo>
                <a:lnTo>
                  <a:pt x="456560" y="545886"/>
                </a:lnTo>
                <a:lnTo>
                  <a:pt x="0" y="54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323608"/>
            <a:ext cx="15583475" cy="101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4"/>
              </a:lnSpc>
            </a:pPr>
            <a:r>
              <a:rPr lang="en-US" b="true" sz="6406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CONCLUSION - Ai</a:t>
            </a:r>
            <a:r>
              <a:rPr lang="en-US" b="true" sz="6406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6406">
                <a:solidFill>
                  <a:srgbClr val="7068F4"/>
                </a:solidFill>
                <a:latin typeface="Neo Tech Bold"/>
                <a:ea typeface="Neo Tech Bold"/>
                <a:cs typeface="Neo Tech Bold"/>
                <a:sym typeface="Neo Tech Bold"/>
              </a:rPr>
              <a:t>Academy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56423"/>
            <a:ext cx="14858645" cy="101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54"/>
              </a:lnSpc>
            </a:pPr>
            <a:r>
              <a:rPr lang="en-US" b="true" sz="640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CONCLUSION - Ai</a:t>
            </a:r>
            <a:r>
              <a:rPr lang="en-US" b="true" sz="640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640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Academy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52414" y="7167300"/>
            <a:ext cx="8211218" cy="42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2"/>
              </a:lnSpc>
            </a:pPr>
            <a:r>
              <a:rPr lang="en-US" sz="2466" u="sng">
                <a:solidFill>
                  <a:srgbClr val="00FFFF"/>
                </a:solidFill>
                <a:latin typeface="Arimo"/>
                <a:ea typeface="Arimo"/>
                <a:cs typeface="Arimo"/>
                <a:sym typeface="Arimo"/>
                <a:hlinkClick r:id="rId15" tooltip="https://github.com/existorankush/TeamParadoxSamadhan"/>
              </a:rPr>
              <a:t>https://github.com/existorankush/TeamParadoxSamadhan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32626" y="8005473"/>
            <a:ext cx="14905460" cy="3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8"/>
              </a:lnSpc>
            </a:pP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6" tooltip="https://github.com/existorankush/TeamParadoxSamadhan"/>
              </a:rPr>
              <a:t>🔗 Youtube</a:t>
            </a: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7" tooltip="https://github.com/existorankush/TeamParadoxSamadhan"/>
              </a:rPr>
              <a:t> </a:t>
            </a: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8" tooltip="https://github.com/existorankush/TeamParadoxSamadhan"/>
              </a:rPr>
              <a:t>: </a:t>
            </a:r>
            <a:r>
              <a:rPr lang="en-US" b="true" sz="2783" u="sng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  <a:hlinkClick r:id="rId19" tooltip="https://github.com/existorankush/TeamParadoxSamadhan"/>
              </a:rPr>
              <a:t>https://youtu.be/V3bVmKsdYrE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156" y="936433"/>
            <a:ext cx="1895913" cy="1478812"/>
          </a:xfrm>
          <a:custGeom>
            <a:avLst/>
            <a:gdLst/>
            <a:ahLst/>
            <a:cxnLst/>
            <a:rect r="r" b="b" t="t" l="l"/>
            <a:pathLst>
              <a:path h="1478812" w="1895913">
                <a:moveTo>
                  <a:pt x="0" y="0"/>
                </a:moveTo>
                <a:lnTo>
                  <a:pt x="1895912" y="0"/>
                </a:lnTo>
                <a:lnTo>
                  <a:pt x="1895912" y="1478812"/>
                </a:lnTo>
                <a:lnTo>
                  <a:pt x="0" y="147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8006" y="1442682"/>
            <a:ext cx="3254385" cy="49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b="true" sz="3159">
                <a:solidFill>
                  <a:srgbClr val="00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Area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9156" y="2775680"/>
            <a:ext cx="14940456" cy="486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655" indent="-276327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>
                <a:solidFill>
                  <a:srgbClr val="FFFFFE"/>
                </a:solidFill>
                <a:latin typeface="Neo Tech Bold"/>
                <a:ea typeface="Neo Tech Bold"/>
                <a:cs typeface="Neo Tech Bold"/>
                <a:sym typeface="Neo Tech Bold"/>
              </a:rPr>
              <a:t>Education systems still rely heavily on manual processes like attendance and resource distribution.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  <a:p>
            <a:pPr algn="l" marL="552655" indent="-276327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>
                <a:solidFill>
                  <a:srgbClr val="FFFFFE"/>
                </a:solidFill>
                <a:latin typeface="Neo Tech Bold"/>
                <a:ea typeface="Neo Tech Bold"/>
                <a:cs typeface="Neo Tech Bold"/>
                <a:sym typeface="Neo Tech Bold"/>
              </a:rPr>
              <a:t>Students often face scattered materials, limited guidance, and lack of personalized mentoring.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  <a:p>
            <a:pPr algn="l" marL="552655" indent="-276327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>
                <a:solidFill>
                  <a:srgbClr val="FFFFFE"/>
                </a:solidFill>
                <a:latin typeface="Neo Tech Bold"/>
                <a:ea typeface="Neo Tech Bold"/>
                <a:cs typeface="Neo Tech Bold"/>
                <a:sym typeface="Neo Tech Bold"/>
              </a:rPr>
              <a:t>Teachers are overburdened with admin work, reducing time for meaningful student interaction.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  <a:p>
            <a:pPr algn="l" marL="552655" indent="-276327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>
                <a:solidFill>
                  <a:srgbClr val="FFFFFE"/>
                </a:solidFill>
                <a:latin typeface="Neo Tech Bold"/>
                <a:ea typeface="Neo Tech Bold"/>
                <a:cs typeface="Neo Tech Bold"/>
                <a:sym typeface="Neo Tech Bold"/>
              </a:rPr>
              <a:t>Parents have limited real-time visibility into their child’s learning progress.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  <a:p>
            <a:pPr algn="l" marL="552655" indent="-276327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59">
                <a:solidFill>
                  <a:srgbClr val="FFFFFE"/>
                </a:solidFill>
                <a:latin typeface="Neo Tech Bold"/>
                <a:ea typeface="Neo Tech Bold"/>
                <a:cs typeface="Neo Tech Bold"/>
                <a:sym typeface="Neo Tech Bold"/>
              </a:rPr>
              <a:t>Institutions lack integrated platforms that connect teaching, learning, and monitoring in one place.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55547" y="7773835"/>
            <a:ext cx="3714971" cy="843043"/>
            <a:chOff x="0" y="0"/>
            <a:chExt cx="4953294" cy="11240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53294" cy="1124058"/>
            </a:xfrm>
            <a:custGeom>
              <a:avLst/>
              <a:gdLst/>
              <a:ahLst/>
              <a:cxnLst/>
              <a:rect r="r" b="b" t="t" l="l"/>
              <a:pathLst>
                <a:path h="1124058" w="4953294">
                  <a:moveTo>
                    <a:pt x="0" y="0"/>
                  </a:moveTo>
                  <a:lnTo>
                    <a:pt x="4953294" y="0"/>
                  </a:lnTo>
                  <a:lnTo>
                    <a:pt x="4953294" y="1124058"/>
                  </a:lnTo>
                  <a:lnTo>
                    <a:pt x="0" y="1124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14047" y="127477"/>
              <a:ext cx="2511258" cy="840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79"/>
                </a:lnSpc>
              </a:pPr>
              <a:r>
                <a:rPr lang="en-US" b="true" sz="3999">
                  <a:solidFill>
                    <a:srgbClr val="81FFDF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FACTS: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53940" y="7802410"/>
            <a:ext cx="10109264" cy="95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b="true" sz="2315">
                <a:solidFill>
                  <a:srgbClr val="81FFD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Global EdTech investment crossed $20 billion in 2023, yet most solutions address only isolated problems like e-learning or attendance, not an all-in-one ecosystem.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62531" y="2121320"/>
            <a:ext cx="3225527" cy="988462"/>
            <a:chOff x="0" y="0"/>
            <a:chExt cx="4300703" cy="1317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0703" cy="1317949"/>
            </a:xfrm>
            <a:custGeom>
              <a:avLst/>
              <a:gdLst/>
              <a:ahLst/>
              <a:cxnLst/>
              <a:rect r="r" b="b" t="t" l="l"/>
              <a:pathLst>
                <a:path h="1317949" w="4300703">
                  <a:moveTo>
                    <a:pt x="0" y="0"/>
                  </a:moveTo>
                  <a:lnTo>
                    <a:pt x="4300703" y="0"/>
                  </a:lnTo>
                  <a:lnTo>
                    <a:pt x="4300703" y="1317949"/>
                  </a:lnTo>
                  <a:lnTo>
                    <a:pt x="0" y="1317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4287" r="0" b="-4287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93435" y="331102"/>
              <a:ext cx="2800306" cy="627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8"/>
                </a:lnSpc>
              </a:pPr>
              <a:r>
                <a:rPr lang="en-US" b="true" sz="2961">
                  <a:solidFill>
                    <a:srgbClr val="FFFFFF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CHALLENGE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68090" y="2121320"/>
            <a:ext cx="3225527" cy="988462"/>
            <a:chOff x="0" y="0"/>
            <a:chExt cx="4300703" cy="13179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00703" cy="1317949"/>
            </a:xfrm>
            <a:custGeom>
              <a:avLst/>
              <a:gdLst/>
              <a:ahLst/>
              <a:cxnLst/>
              <a:rect r="r" b="b" t="t" l="l"/>
              <a:pathLst>
                <a:path h="1317949" w="4300703">
                  <a:moveTo>
                    <a:pt x="0" y="0"/>
                  </a:moveTo>
                  <a:lnTo>
                    <a:pt x="4300703" y="0"/>
                  </a:lnTo>
                  <a:lnTo>
                    <a:pt x="4300703" y="1317949"/>
                  </a:lnTo>
                  <a:lnTo>
                    <a:pt x="0" y="1317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-4287" r="0" b="-4287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93435" y="331102"/>
              <a:ext cx="2800306" cy="627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8"/>
                </a:lnSpc>
              </a:pPr>
              <a:r>
                <a:rPr lang="en-US" b="true" sz="2961">
                  <a:solidFill>
                    <a:srgbClr val="FFFFFF"/>
                  </a:solidFill>
                  <a:latin typeface="Neo Tech Bold"/>
                  <a:ea typeface="Neo Tech Bold"/>
                  <a:cs typeface="Neo Tech Bold"/>
                  <a:sym typeface="Neo Tech Bold"/>
                </a:rPr>
                <a:t>SOLUTION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62531" y="3624109"/>
            <a:ext cx="6317250" cy="614984"/>
            <a:chOff x="0" y="0"/>
            <a:chExt cx="8423000" cy="8199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5800" cy="819978"/>
            </a:xfrm>
            <a:custGeom>
              <a:avLst/>
              <a:gdLst/>
              <a:ahLst/>
              <a:cxnLst/>
              <a:rect r="r" b="b" t="t" l="l"/>
              <a:pathLst>
                <a:path h="819978" w="685800">
                  <a:moveTo>
                    <a:pt x="0" y="0"/>
                  </a:moveTo>
                  <a:lnTo>
                    <a:pt x="685800" y="0"/>
                  </a:lnTo>
                  <a:lnTo>
                    <a:pt x="685800" y="819978"/>
                  </a:lnTo>
                  <a:lnTo>
                    <a:pt x="0" y="81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95608" y="19050"/>
              <a:ext cx="7327392" cy="380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4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62531" y="5362690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3"/>
                </a:lnTo>
                <a:lnTo>
                  <a:pt x="0" y="614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32585" y="5376963"/>
            <a:ext cx="54955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Quizzes are tedious to 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create and grade.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962531" y="4563962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62531" y="6375974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32585" y="6390248"/>
            <a:ext cx="54955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Study resources are scattered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      and unorganized.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962531" y="7300251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632585" y="7246961"/>
            <a:ext cx="5495544" cy="66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2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Institutions lack data-driven</a:t>
            </a:r>
          </a:p>
          <a:p>
            <a:pPr algn="l" marL="0" indent="0" lvl="0">
              <a:lnSpc>
                <a:spcPts val="2567"/>
              </a:lnSpc>
            </a:pPr>
            <a:r>
              <a:rPr lang="en-US" b="true" sz="23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insights.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868090" y="4457229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68090" y="5290349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43204" y="5271299"/>
            <a:ext cx="54955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Quiz Bot auto-creates, evaluates, 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and ranks with leaderboards.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868090" y="6123469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43204" y="6104419"/>
            <a:ext cx="54955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Centralized repository stores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all teacher-uploaded materials.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868090" y="6956590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3"/>
                </a:lnTo>
                <a:lnTo>
                  <a:pt x="0" y="614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643204" y="6937540"/>
            <a:ext cx="54955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Analytics dashboards track 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performance and engagement.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2531" y="1020857"/>
            <a:ext cx="15811119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Challenges and Our Proposed Solution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45975" y="8573135"/>
            <a:ext cx="12292774" cy="91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3"/>
              </a:lnSpc>
            </a:pPr>
            <a:r>
              <a:rPr lang="en-US" b="true" sz="2199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</a:rPr>
              <a:t>According to UNESCO’s 2023 Education Report, over 40% of students worldwide lack access to personalized learning tools, leading to disengagement and uneven academic progress.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62531" y="3638383"/>
            <a:ext cx="5086540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A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ttendance is slow, error-prone,</a:t>
            </a:r>
          </a:p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or hardware-dependent.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868090" y="3624109"/>
            <a:ext cx="514350" cy="614984"/>
          </a:xfrm>
          <a:custGeom>
            <a:avLst/>
            <a:gdLst/>
            <a:ahLst/>
            <a:cxnLst/>
            <a:rect r="r" b="b" t="t" l="l"/>
            <a:pathLst>
              <a:path h="614984" w="514350">
                <a:moveTo>
                  <a:pt x="0" y="0"/>
                </a:moveTo>
                <a:lnTo>
                  <a:pt x="514350" y="0"/>
                </a:lnTo>
                <a:lnTo>
                  <a:pt x="514350" y="614984"/>
                </a:lnTo>
                <a:lnTo>
                  <a:pt x="0" y="614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598357" y="3605059"/>
            <a:ext cx="3817822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Teacher-led 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d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igi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al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att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end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anc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e</a:t>
            </a:r>
          </a:p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upda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tes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in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tant</a:t>
            </a:r>
            <a:r>
              <a:rPr lang="en-US" b="true" sz="2000" strike="noStrike" u="non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l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y.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32585" y="4591048"/>
            <a:ext cx="3174444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Doubts re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main unresolved</a:t>
            </a:r>
          </a:p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after class.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92055" y="4512822"/>
            <a:ext cx="2798921" cy="6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</a:t>
            </a: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Tutor provides 24/7 </a:t>
            </a:r>
          </a:p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personalized help.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0" y="8403861"/>
            <a:ext cx="3714971" cy="843043"/>
          </a:xfrm>
          <a:custGeom>
            <a:avLst/>
            <a:gdLst/>
            <a:ahLst/>
            <a:cxnLst/>
            <a:rect r="r" b="b" t="t" l="l"/>
            <a:pathLst>
              <a:path h="843043" w="3714971">
                <a:moveTo>
                  <a:pt x="0" y="0"/>
                </a:moveTo>
                <a:lnTo>
                  <a:pt x="3714971" y="0"/>
                </a:lnTo>
                <a:lnTo>
                  <a:pt x="3714971" y="843043"/>
                </a:lnTo>
                <a:lnTo>
                  <a:pt x="0" y="8430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8620760"/>
            <a:ext cx="1883444" cy="63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9"/>
              </a:lnSpc>
            </a:pPr>
            <a:r>
              <a:rPr lang="en-US" b="true" sz="3999">
                <a:solidFill>
                  <a:srgbClr val="81FFDF"/>
                </a:solidFill>
                <a:latin typeface="Neo Tech Bold"/>
                <a:ea typeface="Neo Tech Bold"/>
                <a:cs typeface="Neo Tech Bold"/>
                <a:sym typeface="Neo Tech Bold"/>
              </a:rPr>
              <a:t>FACTS: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9156" y="936433"/>
            <a:ext cx="1895913" cy="1478812"/>
          </a:xfrm>
          <a:custGeom>
            <a:avLst/>
            <a:gdLst/>
            <a:ahLst/>
            <a:cxnLst/>
            <a:rect r="r" b="b" t="t" l="l"/>
            <a:pathLst>
              <a:path h="1478812" w="1895913">
                <a:moveTo>
                  <a:pt x="0" y="0"/>
                </a:moveTo>
                <a:lnTo>
                  <a:pt x="1895912" y="0"/>
                </a:lnTo>
                <a:lnTo>
                  <a:pt x="1895912" y="1478812"/>
                </a:lnTo>
                <a:lnTo>
                  <a:pt x="0" y="1478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3368" y="8475074"/>
            <a:ext cx="3714971" cy="843043"/>
          </a:xfrm>
          <a:custGeom>
            <a:avLst/>
            <a:gdLst/>
            <a:ahLst/>
            <a:cxnLst/>
            <a:rect r="r" b="b" t="t" l="l"/>
            <a:pathLst>
              <a:path h="843043" w="3714971">
                <a:moveTo>
                  <a:pt x="0" y="0"/>
                </a:moveTo>
                <a:lnTo>
                  <a:pt x="3714970" y="0"/>
                </a:lnTo>
                <a:lnTo>
                  <a:pt x="3714970" y="843044"/>
                </a:lnTo>
                <a:lnTo>
                  <a:pt x="0" y="843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9156" y="5752610"/>
            <a:ext cx="1147496" cy="1018403"/>
          </a:xfrm>
          <a:custGeom>
            <a:avLst/>
            <a:gdLst/>
            <a:ahLst/>
            <a:cxnLst/>
            <a:rect r="r" b="b" t="t" l="l"/>
            <a:pathLst>
              <a:path h="1018403" w="1147496">
                <a:moveTo>
                  <a:pt x="0" y="0"/>
                </a:moveTo>
                <a:lnTo>
                  <a:pt x="1147496" y="0"/>
                </a:lnTo>
                <a:lnTo>
                  <a:pt x="1147496" y="1018403"/>
                </a:lnTo>
                <a:lnTo>
                  <a:pt x="0" y="10184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98767" y="5668571"/>
            <a:ext cx="1101185" cy="963537"/>
          </a:xfrm>
          <a:custGeom>
            <a:avLst/>
            <a:gdLst/>
            <a:ahLst/>
            <a:cxnLst/>
            <a:rect r="r" b="b" t="t" l="l"/>
            <a:pathLst>
              <a:path h="963537" w="1101185">
                <a:moveTo>
                  <a:pt x="0" y="0"/>
                </a:moveTo>
                <a:lnTo>
                  <a:pt x="1101185" y="0"/>
                </a:lnTo>
                <a:lnTo>
                  <a:pt x="1101185" y="963537"/>
                </a:lnTo>
                <a:lnTo>
                  <a:pt x="0" y="963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93308" y="2985388"/>
            <a:ext cx="959257" cy="1162736"/>
          </a:xfrm>
          <a:custGeom>
            <a:avLst/>
            <a:gdLst/>
            <a:ahLst/>
            <a:cxnLst/>
            <a:rect r="r" b="b" t="t" l="l"/>
            <a:pathLst>
              <a:path h="1162736" w="959257">
                <a:moveTo>
                  <a:pt x="0" y="0"/>
                </a:moveTo>
                <a:lnTo>
                  <a:pt x="959256" y="0"/>
                </a:lnTo>
                <a:lnTo>
                  <a:pt x="959256" y="1162736"/>
                </a:lnTo>
                <a:lnTo>
                  <a:pt x="0" y="11627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27033" y="5752610"/>
            <a:ext cx="883861" cy="1010126"/>
          </a:xfrm>
          <a:custGeom>
            <a:avLst/>
            <a:gdLst/>
            <a:ahLst/>
            <a:cxnLst/>
            <a:rect r="r" b="b" t="t" l="l"/>
            <a:pathLst>
              <a:path h="1010126" w="883861">
                <a:moveTo>
                  <a:pt x="0" y="0"/>
                </a:moveTo>
                <a:lnTo>
                  <a:pt x="883861" y="0"/>
                </a:lnTo>
                <a:lnTo>
                  <a:pt x="883861" y="1010126"/>
                </a:lnTo>
                <a:lnTo>
                  <a:pt x="0" y="1010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9554" y="2921906"/>
            <a:ext cx="1111658" cy="1125729"/>
          </a:xfrm>
          <a:custGeom>
            <a:avLst/>
            <a:gdLst/>
            <a:ahLst/>
            <a:cxnLst/>
            <a:rect r="r" b="b" t="t" l="l"/>
            <a:pathLst>
              <a:path h="1125729" w="1111658">
                <a:moveTo>
                  <a:pt x="0" y="0"/>
                </a:moveTo>
                <a:lnTo>
                  <a:pt x="1111658" y="0"/>
                </a:lnTo>
                <a:lnTo>
                  <a:pt x="1111658" y="1125729"/>
                </a:lnTo>
                <a:lnTo>
                  <a:pt x="0" y="112572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45771" y="2971527"/>
            <a:ext cx="1258647" cy="928252"/>
          </a:xfrm>
          <a:custGeom>
            <a:avLst/>
            <a:gdLst/>
            <a:ahLst/>
            <a:cxnLst/>
            <a:rect r="r" b="b" t="t" l="l"/>
            <a:pathLst>
              <a:path h="928252" w="1258647">
                <a:moveTo>
                  <a:pt x="0" y="0"/>
                </a:moveTo>
                <a:lnTo>
                  <a:pt x="1258647" y="0"/>
                </a:lnTo>
                <a:lnTo>
                  <a:pt x="1258647" y="928253"/>
                </a:lnTo>
                <a:lnTo>
                  <a:pt x="0" y="9282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54087" y="2770808"/>
            <a:ext cx="215425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Smart Attendance System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4087" y="4068113"/>
            <a:ext cx="3591684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Teachers mark attendance digitally, instantly updating records for students and parents.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10894" y="2770808"/>
            <a:ext cx="215425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School Resource Repository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96141" y="2847008"/>
            <a:ext cx="2154252" cy="130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Tutor (Virtual Mentor)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91869" y="5648325"/>
            <a:ext cx="3410709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Library Integration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2564" y="5592430"/>
            <a:ext cx="2154252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Dashboards &amp; Reports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10894" y="4068113"/>
            <a:ext cx="3591684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All notes, assignments, and e-books are stored in one place for easy student access.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96141" y="4068113"/>
            <a:ext cx="3591684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Provides 24/7 personalized explanations and answers using school-provided resources.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54087" y="6594204"/>
            <a:ext cx="3591684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Enables class quizzes or self-practice tests with real-time rankings for motivation.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91869" y="6594204"/>
            <a:ext cx="3591684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Offers digital e-books and physical book requests through partner libraries.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15166" y="6545580"/>
            <a:ext cx="3591684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40"/>
              </a:lnSpc>
            </a:pPr>
            <a:r>
              <a:rPr lang="en-US" b="true" sz="2000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Gives students, teachers, and parents transparent insights into attendance, progress, and performance.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61243" y="5744575"/>
            <a:ext cx="2539127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Quiz Bot with </a:t>
            </a:r>
          </a:p>
          <a:p>
            <a:pPr algn="ctr">
              <a:lnSpc>
                <a:spcPts val="320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Leaderboards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36447" y="1198934"/>
            <a:ext cx="5594847" cy="53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7"/>
              </a:lnSpc>
            </a:pPr>
            <a:r>
              <a:rPr lang="en-US" b="true" sz="3333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Core Features of AIcademy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30408" y="8565082"/>
            <a:ext cx="10693474" cy="85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4"/>
              </a:lnSpc>
              <a:spcBef>
                <a:spcPct val="0"/>
              </a:spcBef>
            </a:pPr>
            <a:r>
              <a:rPr lang="en-US" b="true" sz="1976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According to McKinsey’s 2023 Education Report, schools using AI-powered tools saw a 30% improvement in student engagement and 25% faster task completion compared to traditional methods.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95677" y="8613891"/>
            <a:ext cx="2154252" cy="74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1"/>
              </a:lnSpc>
            </a:pPr>
            <a:r>
              <a:rPr lang="en-US" b="true" sz="45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FACT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153947" y="4812052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5" y="0"/>
                </a:lnTo>
                <a:lnTo>
                  <a:pt x="8289535" y="9287995"/>
                </a:lnTo>
                <a:lnTo>
                  <a:pt x="0" y="928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80264" y="-331381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-1160786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9414" y="1170207"/>
            <a:ext cx="8348368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50"/>
              </a:lnSpc>
            </a:pPr>
            <a:r>
              <a:rPr lang="en-US" b="true" sz="5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at the Core of Education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24423" y="2589013"/>
            <a:ext cx="8881617" cy="6669287"/>
          </a:xfrm>
          <a:custGeom>
            <a:avLst/>
            <a:gdLst/>
            <a:ahLst/>
            <a:cxnLst/>
            <a:rect r="r" b="b" t="t" l="l"/>
            <a:pathLst>
              <a:path h="6669287" w="8881617">
                <a:moveTo>
                  <a:pt x="0" y="0"/>
                </a:moveTo>
                <a:lnTo>
                  <a:pt x="8881617" y="0"/>
                </a:lnTo>
                <a:lnTo>
                  <a:pt x="8881617" y="6669287"/>
                </a:lnTo>
                <a:lnTo>
                  <a:pt x="0" y="6669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081960" y="2589013"/>
            <a:ext cx="8881617" cy="6669287"/>
          </a:xfrm>
          <a:custGeom>
            <a:avLst/>
            <a:gdLst/>
            <a:ahLst/>
            <a:cxnLst/>
            <a:rect r="r" b="b" t="t" l="l"/>
            <a:pathLst>
              <a:path h="6669287" w="8881617">
                <a:moveTo>
                  <a:pt x="8881617" y="0"/>
                </a:moveTo>
                <a:lnTo>
                  <a:pt x="0" y="0"/>
                </a:lnTo>
                <a:lnTo>
                  <a:pt x="0" y="6669287"/>
                </a:lnTo>
                <a:lnTo>
                  <a:pt x="8881617" y="6669287"/>
                </a:lnTo>
                <a:lnTo>
                  <a:pt x="88816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59851" y="3702824"/>
            <a:ext cx="4583745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80DEEA"/>
                </a:solidFill>
                <a:latin typeface="Neo Tech Bold"/>
                <a:ea typeface="Neo Tech Bold"/>
                <a:cs typeface="Neo Tech Bold"/>
                <a:sym typeface="Neo Tech Bold"/>
              </a:rPr>
              <a:t>Teacher’s Role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9945" y="3702824"/>
            <a:ext cx="4583745" cy="64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79"/>
              </a:lnSpc>
            </a:pPr>
            <a:r>
              <a:rPr lang="en-US" b="true" sz="3999">
                <a:solidFill>
                  <a:srgbClr val="FFC05A"/>
                </a:solidFill>
                <a:latin typeface="Neo Tech Bold"/>
                <a:ea typeface="Neo Tech Bold"/>
                <a:cs typeface="Neo Tech Bold"/>
                <a:sym typeface="Neo Tech Bold"/>
              </a:rPr>
              <a:t>Student’s Role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3154" y="4635639"/>
            <a:ext cx="4660441" cy="390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2782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Marks attendance digitally for real-time updates.</a:t>
            </a:r>
          </a:p>
          <a:p>
            <a:pPr algn="l">
              <a:lnSpc>
                <a:spcPts val="2782"/>
              </a:lnSpc>
            </a:pPr>
          </a:p>
          <a:p>
            <a:pPr algn="l" marL="561342" indent="-280671" lvl="1">
              <a:lnSpc>
                <a:spcPts val="2782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Uploads notes, assignments, and resources in one place.</a:t>
            </a:r>
          </a:p>
          <a:p>
            <a:pPr algn="l">
              <a:lnSpc>
                <a:spcPts val="2782"/>
              </a:lnSpc>
            </a:pPr>
          </a:p>
          <a:p>
            <a:pPr algn="l" marL="561342" indent="-280671" lvl="1">
              <a:lnSpc>
                <a:spcPts val="2782"/>
              </a:lnSpc>
              <a:buFont typeface="Arial"/>
              <a:buChar char="•"/>
            </a:pPr>
            <a:r>
              <a:rPr lang="en-US" b="true" sz="26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Creates class or practice quizzes for students.</a:t>
            </a:r>
          </a:p>
          <a:p>
            <a:pPr algn="l">
              <a:lnSpc>
                <a:spcPts val="278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866552" y="4653593"/>
            <a:ext cx="4737138" cy="328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288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Accesses resources uploaded by teachers.</a:t>
            </a:r>
          </a:p>
          <a:p>
            <a:pPr algn="l">
              <a:lnSpc>
                <a:spcPts val="2889"/>
              </a:lnSpc>
            </a:pPr>
          </a:p>
          <a:p>
            <a:pPr algn="l" marL="582932" indent="-291466" lvl="1">
              <a:lnSpc>
                <a:spcPts val="288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Attempts quizzes and climbs leaderboards.</a:t>
            </a:r>
          </a:p>
          <a:p>
            <a:pPr algn="l">
              <a:lnSpc>
                <a:spcPts val="2889"/>
              </a:lnSpc>
            </a:pPr>
          </a:p>
          <a:p>
            <a:pPr algn="l" marL="582932" indent="-291466" lvl="1">
              <a:lnSpc>
                <a:spcPts val="2889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Interacts with AI Tutor for instant doubt-solving.</a:t>
            </a:r>
          </a:p>
          <a:p>
            <a:pPr algn="l">
              <a:lnSpc>
                <a:spcPts val="288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030976" y="3702824"/>
            <a:ext cx="2332613" cy="55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4"/>
              </a:lnSpc>
            </a:pPr>
            <a:r>
              <a:rPr lang="en-US" b="true" sz="3499">
                <a:solidFill>
                  <a:srgbClr val="81FFD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 CORE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38767" y="4653593"/>
            <a:ext cx="2524822" cy="302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Arimo Bold"/>
                <a:ea typeface="Arimo Bold"/>
                <a:cs typeface="Arimo Bold"/>
                <a:sym typeface="Arimo Bold"/>
              </a:rPr>
              <a:t>Process &amp; adapt</a:t>
            </a:r>
          </a:p>
          <a:p>
            <a:pPr algn="ctr">
              <a:lnSpc>
                <a:spcPts val="2674"/>
              </a:lnSpc>
            </a:pPr>
          </a:p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Arimo Bold"/>
                <a:ea typeface="Arimo Bold"/>
                <a:cs typeface="Arimo Bold"/>
                <a:sym typeface="Arimo Bold"/>
              </a:rPr>
              <a:t>Personalized outputs</a:t>
            </a:r>
          </a:p>
          <a:p>
            <a:pPr algn="ctr">
              <a:lnSpc>
                <a:spcPts val="2674"/>
              </a:lnSpc>
            </a:pPr>
          </a:p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Arimo Bold"/>
                <a:ea typeface="Arimo Bold"/>
                <a:cs typeface="Arimo Bold"/>
                <a:sym typeface="Arimo Bold"/>
              </a:rPr>
              <a:t>D</a:t>
            </a:r>
            <a:r>
              <a:rPr lang="en-US" b="true" sz="2499">
                <a:solidFill>
                  <a:srgbClr val="7ED957"/>
                </a:solidFill>
                <a:latin typeface="Arimo Bold"/>
                <a:ea typeface="Arimo Bold"/>
                <a:cs typeface="Arimo Bold"/>
                <a:sym typeface="Arimo Bold"/>
              </a:rPr>
              <a:t>ashboards &amp; reports</a:t>
            </a:r>
          </a:p>
          <a:p>
            <a:pPr algn="ctr">
              <a:lnSpc>
                <a:spcPts val="2674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-48906"/>
            <a:ext cx="913895" cy="622508"/>
          </a:xfrm>
          <a:custGeom>
            <a:avLst/>
            <a:gdLst/>
            <a:ahLst/>
            <a:cxnLst/>
            <a:rect r="r" b="b" t="t" l="l"/>
            <a:pathLst>
              <a:path h="622508" w="913895">
                <a:moveTo>
                  <a:pt x="0" y="0"/>
                </a:moveTo>
                <a:lnTo>
                  <a:pt x="913895" y="0"/>
                </a:lnTo>
                <a:lnTo>
                  <a:pt x="913895" y="622508"/>
                </a:lnTo>
                <a:lnTo>
                  <a:pt x="0" y="6225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3978" y="1536489"/>
            <a:ext cx="12388164" cy="8438868"/>
          </a:xfrm>
          <a:custGeom>
            <a:avLst/>
            <a:gdLst/>
            <a:ahLst/>
            <a:cxnLst/>
            <a:rect r="r" b="b" t="t" l="l"/>
            <a:pathLst>
              <a:path h="8438868" w="12388164">
                <a:moveTo>
                  <a:pt x="0" y="0"/>
                </a:moveTo>
                <a:lnTo>
                  <a:pt x="12388164" y="0"/>
                </a:lnTo>
                <a:lnTo>
                  <a:pt x="12388164" y="8438868"/>
                </a:lnTo>
                <a:lnTo>
                  <a:pt x="0" y="8438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8" t="0" r="-129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2681" y="771525"/>
            <a:ext cx="49339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System Flow (Architecture)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340719" y="2456915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0"/>
                </a:moveTo>
                <a:lnTo>
                  <a:pt x="0" y="0"/>
                </a:lnTo>
                <a:lnTo>
                  <a:pt x="0" y="1339159"/>
                </a:lnTo>
                <a:lnTo>
                  <a:pt x="1708903" y="1339159"/>
                </a:lnTo>
                <a:lnTo>
                  <a:pt x="17089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3585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3" y="0"/>
                </a:lnTo>
                <a:lnTo>
                  <a:pt x="1708903" y="1339159"/>
                </a:lnTo>
                <a:lnTo>
                  <a:pt x="0" y="1339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5340719" y="8012798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1339158"/>
                </a:moveTo>
                <a:lnTo>
                  <a:pt x="0" y="1339158"/>
                </a:lnTo>
                <a:lnTo>
                  <a:pt x="0" y="0"/>
                </a:lnTo>
                <a:lnTo>
                  <a:pt x="1708903" y="0"/>
                </a:lnTo>
                <a:lnTo>
                  <a:pt x="1708903" y="13391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737670" y="4015941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1339159"/>
                </a:moveTo>
                <a:lnTo>
                  <a:pt x="1708903" y="1339159"/>
                </a:lnTo>
                <a:lnTo>
                  <a:pt x="1708903" y="0"/>
                </a:lnTo>
                <a:lnTo>
                  <a:pt x="0" y="0"/>
                </a:lnTo>
                <a:lnTo>
                  <a:pt x="0" y="13391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55752" y="2338647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3" y="0"/>
                </a:lnTo>
                <a:lnTo>
                  <a:pt x="1708903" y="1339159"/>
                </a:lnTo>
                <a:lnTo>
                  <a:pt x="0" y="1339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5637842" y="383814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1339159"/>
                </a:moveTo>
                <a:lnTo>
                  <a:pt x="0" y="1339159"/>
                </a:lnTo>
                <a:lnTo>
                  <a:pt x="0" y="0"/>
                </a:lnTo>
                <a:lnTo>
                  <a:pt x="1708903" y="0"/>
                </a:lnTo>
                <a:lnTo>
                  <a:pt x="1708903" y="13391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637842" y="5872299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0"/>
                </a:moveTo>
                <a:lnTo>
                  <a:pt x="0" y="0"/>
                </a:lnTo>
                <a:lnTo>
                  <a:pt x="0" y="1339158"/>
                </a:lnTo>
                <a:lnTo>
                  <a:pt x="1708903" y="1339158"/>
                </a:lnTo>
                <a:lnTo>
                  <a:pt x="17089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1478697" y="8079473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1339158"/>
                </a:moveTo>
                <a:lnTo>
                  <a:pt x="1708903" y="1339158"/>
                </a:lnTo>
                <a:lnTo>
                  <a:pt x="1708903" y="0"/>
                </a:lnTo>
                <a:lnTo>
                  <a:pt x="0" y="0"/>
                </a:lnTo>
                <a:lnTo>
                  <a:pt x="0" y="13391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340719" y="573585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0"/>
                </a:moveTo>
                <a:lnTo>
                  <a:pt x="0" y="0"/>
                </a:lnTo>
                <a:lnTo>
                  <a:pt x="0" y="1339159"/>
                </a:lnTo>
                <a:lnTo>
                  <a:pt x="1708903" y="1339159"/>
                </a:lnTo>
                <a:lnTo>
                  <a:pt x="17089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028700" y="8012798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1339158"/>
                </a:moveTo>
                <a:lnTo>
                  <a:pt x="1708903" y="1339158"/>
                </a:lnTo>
                <a:lnTo>
                  <a:pt x="1708903" y="0"/>
                </a:lnTo>
                <a:lnTo>
                  <a:pt x="0" y="0"/>
                </a:lnTo>
                <a:lnTo>
                  <a:pt x="0" y="13391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5340719" y="4015941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1339159"/>
                </a:moveTo>
                <a:lnTo>
                  <a:pt x="0" y="1339159"/>
                </a:lnTo>
                <a:lnTo>
                  <a:pt x="0" y="0"/>
                </a:lnTo>
                <a:lnTo>
                  <a:pt x="1708903" y="0"/>
                </a:lnTo>
                <a:lnTo>
                  <a:pt x="1708903" y="133915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7670" y="2456915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3" y="0"/>
                </a:lnTo>
                <a:lnTo>
                  <a:pt x="1708903" y="1339159"/>
                </a:lnTo>
                <a:lnTo>
                  <a:pt x="0" y="1339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637842" y="2338647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0"/>
                </a:moveTo>
                <a:lnTo>
                  <a:pt x="0" y="0"/>
                </a:lnTo>
                <a:lnTo>
                  <a:pt x="0" y="1339159"/>
                </a:lnTo>
                <a:lnTo>
                  <a:pt x="1708903" y="1339159"/>
                </a:lnTo>
                <a:lnTo>
                  <a:pt x="17089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11255752" y="383814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1339159"/>
                </a:moveTo>
                <a:lnTo>
                  <a:pt x="1708903" y="1339159"/>
                </a:lnTo>
                <a:lnTo>
                  <a:pt x="1708903" y="0"/>
                </a:lnTo>
                <a:lnTo>
                  <a:pt x="0" y="0"/>
                </a:lnTo>
                <a:lnTo>
                  <a:pt x="0" y="133915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78697" y="5872299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3" y="0"/>
                </a:lnTo>
                <a:lnTo>
                  <a:pt x="1708903" y="1339158"/>
                </a:lnTo>
                <a:lnTo>
                  <a:pt x="0" y="1339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5637842" y="8079473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1339158"/>
                </a:moveTo>
                <a:lnTo>
                  <a:pt x="0" y="1339158"/>
                </a:lnTo>
                <a:lnTo>
                  <a:pt x="0" y="0"/>
                </a:lnTo>
                <a:lnTo>
                  <a:pt x="1708903" y="0"/>
                </a:lnTo>
                <a:lnTo>
                  <a:pt x="1708903" y="13391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04904" y="3796074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2" y="0"/>
                </a:lnTo>
                <a:lnTo>
                  <a:pt x="1708902" y="1339158"/>
                </a:lnTo>
                <a:lnTo>
                  <a:pt x="0" y="133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54244" y="381909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0"/>
                </a:moveTo>
                <a:lnTo>
                  <a:pt x="1708903" y="0"/>
                </a:lnTo>
                <a:lnTo>
                  <a:pt x="1708903" y="1339159"/>
                </a:lnTo>
                <a:lnTo>
                  <a:pt x="0" y="133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9304998" y="3839716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0"/>
                </a:moveTo>
                <a:lnTo>
                  <a:pt x="0" y="0"/>
                </a:lnTo>
                <a:lnTo>
                  <a:pt x="0" y="1339159"/>
                </a:lnTo>
                <a:lnTo>
                  <a:pt x="1708903" y="1339159"/>
                </a:lnTo>
                <a:lnTo>
                  <a:pt x="170890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0">
            <a:off x="7295379" y="573585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0" y="1339159"/>
                </a:moveTo>
                <a:lnTo>
                  <a:pt x="1708902" y="1339159"/>
                </a:lnTo>
                <a:lnTo>
                  <a:pt x="1708902" y="0"/>
                </a:lnTo>
                <a:lnTo>
                  <a:pt x="0" y="0"/>
                </a:lnTo>
                <a:lnTo>
                  <a:pt x="0" y="133915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true" rot="0">
            <a:off x="9251931" y="5735852"/>
            <a:ext cx="1708903" cy="1339159"/>
          </a:xfrm>
          <a:custGeom>
            <a:avLst/>
            <a:gdLst/>
            <a:ahLst/>
            <a:cxnLst/>
            <a:rect r="r" b="b" t="t" l="l"/>
            <a:pathLst>
              <a:path h="1339159" w="1708903">
                <a:moveTo>
                  <a:pt x="1708903" y="1339159"/>
                </a:moveTo>
                <a:lnTo>
                  <a:pt x="0" y="1339159"/>
                </a:lnTo>
                <a:lnTo>
                  <a:pt x="0" y="0"/>
                </a:lnTo>
                <a:lnTo>
                  <a:pt x="1708903" y="0"/>
                </a:lnTo>
                <a:lnTo>
                  <a:pt x="1708903" y="133915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2053" y="5872299"/>
            <a:ext cx="5683275" cy="3386001"/>
          </a:xfrm>
          <a:custGeom>
            <a:avLst/>
            <a:gdLst/>
            <a:ahLst/>
            <a:cxnLst/>
            <a:rect r="r" b="b" t="t" l="l"/>
            <a:pathLst>
              <a:path h="3386001" w="5683275">
                <a:moveTo>
                  <a:pt x="0" y="0"/>
                </a:moveTo>
                <a:lnTo>
                  <a:pt x="5683276" y="0"/>
                </a:lnTo>
                <a:lnTo>
                  <a:pt x="5683276" y="3386001"/>
                </a:lnTo>
                <a:lnTo>
                  <a:pt x="0" y="33860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09" t="0" r="-16311" b="-1712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3895" y="2598609"/>
            <a:ext cx="5981433" cy="2482215"/>
          </a:xfrm>
          <a:custGeom>
            <a:avLst/>
            <a:gdLst/>
            <a:ahLst/>
            <a:cxnLst/>
            <a:rect r="r" b="b" t="t" l="l"/>
            <a:pathLst>
              <a:path h="2482215" w="5981433">
                <a:moveTo>
                  <a:pt x="0" y="0"/>
                </a:moveTo>
                <a:lnTo>
                  <a:pt x="5981434" y="0"/>
                </a:lnTo>
                <a:lnTo>
                  <a:pt x="5981434" y="2482215"/>
                </a:lnTo>
                <a:lnTo>
                  <a:pt x="0" y="2482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982" r="-2630" b="-718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494944" y="4015941"/>
            <a:ext cx="3332377" cy="2889733"/>
          </a:xfrm>
          <a:custGeom>
            <a:avLst/>
            <a:gdLst/>
            <a:ahLst/>
            <a:cxnLst/>
            <a:rect r="r" b="b" t="t" l="l"/>
            <a:pathLst>
              <a:path h="2889733" w="3332377">
                <a:moveTo>
                  <a:pt x="0" y="0"/>
                </a:moveTo>
                <a:lnTo>
                  <a:pt x="3332376" y="0"/>
                </a:lnTo>
                <a:lnTo>
                  <a:pt x="3332376" y="2889733"/>
                </a:lnTo>
                <a:lnTo>
                  <a:pt x="0" y="2889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948" t="-6152" r="-74486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478697" y="2581122"/>
            <a:ext cx="5667761" cy="2424401"/>
          </a:xfrm>
          <a:custGeom>
            <a:avLst/>
            <a:gdLst/>
            <a:ahLst/>
            <a:cxnLst/>
            <a:rect r="r" b="b" t="t" l="l"/>
            <a:pathLst>
              <a:path h="2424401" w="5667761">
                <a:moveTo>
                  <a:pt x="0" y="0"/>
                </a:moveTo>
                <a:lnTo>
                  <a:pt x="5667761" y="0"/>
                </a:lnTo>
                <a:lnTo>
                  <a:pt x="5667761" y="2424402"/>
                </a:lnTo>
                <a:lnTo>
                  <a:pt x="0" y="2424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323" t="0" r="-14323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675712" y="6052241"/>
            <a:ext cx="5470746" cy="3299716"/>
          </a:xfrm>
          <a:custGeom>
            <a:avLst/>
            <a:gdLst/>
            <a:ahLst/>
            <a:cxnLst/>
            <a:rect r="r" b="b" t="t" l="l"/>
            <a:pathLst>
              <a:path h="3299716" w="5470746">
                <a:moveTo>
                  <a:pt x="0" y="0"/>
                </a:moveTo>
                <a:lnTo>
                  <a:pt x="5470746" y="0"/>
                </a:lnTo>
                <a:lnTo>
                  <a:pt x="5470746" y="3299715"/>
                </a:lnTo>
                <a:lnTo>
                  <a:pt x="0" y="3299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950" r="0" b="-295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872224" y="1076325"/>
            <a:ext cx="8543553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Prototype (Framework)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4028654" y="6372651"/>
            <a:ext cx="6631066" cy="7429766"/>
          </a:xfrm>
          <a:custGeom>
            <a:avLst/>
            <a:gdLst/>
            <a:ahLst/>
            <a:cxnLst/>
            <a:rect r="r" b="b" t="t" l="l"/>
            <a:pathLst>
              <a:path h="7429766" w="6631066">
                <a:moveTo>
                  <a:pt x="0" y="0"/>
                </a:moveTo>
                <a:lnTo>
                  <a:pt x="6631067" y="0"/>
                </a:lnTo>
                <a:lnTo>
                  <a:pt x="6631067" y="7429766"/>
                </a:lnTo>
                <a:lnTo>
                  <a:pt x="0" y="7429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5240" y="5574453"/>
            <a:ext cx="2000143" cy="1785842"/>
          </a:xfrm>
          <a:custGeom>
            <a:avLst/>
            <a:gdLst/>
            <a:ahLst/>
            <a:cxnLst/>
            <a:rect r="r" b="b" t="t" l="l"/>
            <a:pathLst>
              <a:path h="1785842" w="2000143">
                <a:moveTo>
                  <a:pt x="0" y="0"/>
                </a:moveTo>
                <a:lnTo>
                  <a:pt x="2000143" y="0"/>
                </a:lnTo>
                <a:lnTo>
                  <a:pt x="2000143" y="1785843"/>
                </a:lnTo>
                <a:lnTo>
                  <a:pt x="0" y="1785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76648" y="4262701"/>
            <a:ext cx="1858664" cy="1465296"/>
          </a:xfrm>
          <a:custGeom>
            <a:avLst/>
            <a:gdLst/>
            <a:ahLst/>
            <a:cxnLst/>
            <a:rect r="r" b="b" t="t" l="l"/>
            <a:pathLst>
              <a:path h="1465296" w="1858664">
                <a:moveTo>
                  <a:pt x="0" y="0"/>
                </a:moveTo>
                <a:lnTo>
                  <a:pt x="1858664" y="0"/>
                </a:lnTo>
                <a:lnTo>
                  <a:pt x="1858664" y="1465296"/>
                </a:lnTo>
                <a:lnTo>
                  <a:pt x="0" y="1465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07395" y="4762311"/>
            <a:ext cx="2576609" cy="910647"/>
          </a:xfrm>
          <a:custGeom>
            <a:avLst/>
            <a:gdLst/>
            <a:ahLst/>
            <a:cxnLst/>
            <a:rect r="r" b="b" t="t" l="l"/>
            <a:pathLst>
              <a:path h="910647" w="2576609">
                <a:moveTo>
                  <a:pt x="0" y="0"/>
                </a:moveTo>
                <a:lnTo>
                  <a:pt x="2576609" y="0"/>
                </a:lnTo>
                <a:lnTo>
                  <a:pt x="2576609" y="910647"/>
                </a:lnTo>
                <a:lnTo>
                  <a:pt x="0" y="9106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385"/>
            </a:stretch>
          </a:blipFill>
          <a:ln w="28575" cap="sq">
            <a:solidFill>
              <a:srgbClr val="00FFFF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87507" y="4512620"/>
            <a:ext cx="1621969" cy="920373"/>
          </a:xfrm>
          <a:custGeom>
            <a:avLst/>
            <a:gdLst/>
            <a:ahLst/>
            <a:cxnLst/>
            <a:rect r="r" b="b" t="t" l="l"/>
            <a:pathLst>
              <a:path h="920373" w="1621969">
                <a:moveTo>
                  <a:pt x="0" y="0"/>
                </a:moveTo>
                <a:lnTo>
                  <a:pt x="1621969" y="0"/>
                </a:lnTo>
                <a:lnTo>
                  <a:pt x="1621969" y="920373"/>
                </a:lnTo>
                <a:lnTo>
                  <a:pt x="0" y="920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28575" cap="sq">
            <a:solidFill>
              <a:srgbClr val="00FFFF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482238" y="5960571"/>
            <a:ext cx="1426923" cy="1013607"/>
          </a:xfrm>
          <a:custGeom>
            <a:avLst/>
            <a:gdLst/>
            <a:ahLst/>
            <a:cxnLst/>
            <a:rect r="r" b="b" t="t" l="l"/>
            <a:pathLst>
              <a:path h="1013607" w="1426923">
                <a:moveTo>
                  <a:pt x="0" y="0"/>
                </a:moveTo>
                <a:lnTo>
                  <a:pt x="1426923" y="0"/>
                </a:lnTo>
                <a:lnTo>
                  <a:pt x="1426923" y="1013607"/>
                </a:lnTo>
                <a:lnTo>
                  <a:pt x="0" y="1013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28575" cap="sq">
            <a:solidFill>
              <a:srgbClr val="00FFFF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93551" y="4493570"/>
            <a:ext cx="1127594" cy="1003559"/>
          </a:xfrm>
          <a:custGeom>
            <a:avLst/>
            <a:gdLst/>
            <a:ahLst/>
            <a:cxnLst/>
            <a:rect r="r" b="b" t="t" l="l"/>
            <a:pathLst>
              <a:path h="1003559" w="1127594">
                <a:moveTo>
                  <a:pt x="0" y="0"/>
                </a:moveTo>
                <a:lnTo>
                  <a:pt x="1127594" y="0"/>
                </a:lnTo>
                <a:lnTo>
                  <a:pt x="1127594" y="1003559"/>
                </a:lnTo>
                <a:lnTo>
                  <a:pt x="0" y="10035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3123" y="3233439"/>
            <a:ext cx="4555760" cy="4547477"/>
          </a:xfrm>
          <a:custGeom>
            <a:avLst/>
            <a:gdLst/>
            <a:ahLst/>
            <a:cxnLst/>
            <a:rect r="r" b="b" t="t" l="l"/>
            <a:pathLst>
              <a:path h="4547477" w="4555760">
                <a:moveTo>
                  <a:pt x="0" y="0"/>
                </a:moveTo>
                <a:lnTo>
                  <a:pt x="4555760" y="0"/>
                </a:lnTo>
                <a:lnTo>
                  <a:pt x="4555760" y="4547476"/>
                </a:lnTo>
                <a:lnTo>
                  <a:pt x="0" y="4547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917820" y="3233439"/>
            <a:ext cx="4555760" cy="4547477"/>
          </a:xfrm>
          <a:custGeom>
            <a:avLst/>
            <a:gdLst/>
            <a:ahLst/>
            <a:cxnLst/>
            <a:rect r="r" b="b" t="t" l="l"/>
            <a:pathLst>
              <a:path h="4547477" w="4555760">
                <a:moveTo>
                  <a:pt x="0" y="0"/>
                </a:moveTo>
                <a:lnTo>
                  <a:pt x="4555759" y="0"/>
                </a:lnTo>
                <a:lnTo>
                  <a:pt x="4555759" y="4547476"/>
                </a:lnTo>
                <a:lnTo>
                  <a:pt x="0" y="4547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37193" y="3159254"/>
            <a:ext cx="4555760" cy="4547477"/>
          </a:xfrm>
          <a:custGeom>
            <a:avLst/>
            <a:gdLst/>
            <a:ahLst/>
            <a:cxnLst/>
            <a:rect r="r" b="b" t="t" l="l"/>
            <a:pathLst>
              <a:path h="4547477" w="4555760">
                <a:moveTo>
                  <a:pt x="0" y="0"/>
                </a:moveTo>
                <a:lnTo>
                  <a:pt x="4555760" y="0"/>
                </a:lnTo>
                <a:lnTo>
                  <a:pt x="4555760" y="4547477"/>
                </a:lnTo>
                <a:lnTo>
                  <a:pt x="0" y="45474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8181" y="7972284"/>
            <a:ext cx="3853036" cy="968048"/>
          </a:xfrm>
          <a:custGeom>
            <a:avLst/>
            <a:gdLst/>
            <a:ahLst/>
            <a:cxnLst/>
            <a:rect r="r" b="b" t="t" l="l"/>
            <a:pathLst>
              <a:path h="968048" w="3853036">
                <a:moveTo>
                  <a:pt x="0" y="0"/>
                </a:moveTo>
                <a:lnTo>
                  <a:pt x="3853036" y="0"/>
                </a:lnTo>
                <a:lnTo>
                  <a:pt x="3853036" y="968048"/>
                </a:lnTo>
                <a:lnTo>
                  <a:pt x="0" y="968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17482" y="7972284"/>
            <a:ext cx="3853036" cy="968048"/>
          </a:xfrm>
          <a:custGeom>
            <a:avLst/>
            <a:gdLst/>
            <a:ahLst/>
            <a:cxnLst/>
            <a:rect r="r" b="b" t="t" l="l"/>
            <a:pathLst>
              <a:path h="968048" w="3853036">
                <a:moveTo>
                  <a:pt x="0" y="0"/>
                </a:moveTo>
                <a:lnTo>
                  <a:pt x="3853036" y="0"/>
                </a:lnTo>
                <a:lnTo>
                  <a:pt x="3853036" y="968048"/>
                </a:lnTo>
                <a:lnTo>
                  <a:pt x="0" y="968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16661" y="7972284"/>
            <a:ext cx="3853036" cy="968048"/>
          </a:xfrm>
          <a:custGeom>
            <a:avLst/>
            <a:gdLst/>
            <a:ahLst/>
            <a:cxnLst/>
            <a:rect r="r" b="b" t="t" l="l"/>
            <a:pathLst>
              <a:path h="968048" w="3853036">
                <a:moveTo>
                  <a:pt x="0" y="0"/>
                </a:moveTo>
                <a:lnTo>
                  <a:pt x="3853036" y="0"/>
                </a:lnTo>
                <a:lnTo>
                  <a:pt x="3853036" y="968048"/>
                </a:lnTo>
                <a:lnTo>
                  <a:pt x="0" y="968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21417" y="1489877"/>
            <a:ext cx="4445167" cy="1116817"/>
          </a:xfrm>
          <a:custGeom>
            <a:avLst/>
            <a:gdLst/>
            <a:ahLst/>
            <a:cxnLst/>
            <a:rect r="r" b="b" t="t" l="l"/>
            <a:pathLst>
              <a:path h="1116817" w="4445167">
                <a:moveTo>
                  <a:pt x="0" y="0"/>
                </a:moveTo>
                <a:lnTo>
                  <a:pt x="4445166" y="0"/>
                </a:lnTo>
                <a:lnTo>
                  <a:pt x="4445166" y="1116817"/>
                </a:lnTo>
                <a:lnTo>
                  <a:pt x="0" y="1116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16216" r="0" b="-16216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28769" y="5766097"/>
            <a:ext cx="1218678" cy="1208081"/>
          </a:xfrm>
          <a:custGeom>
            <a:avLst/>
            <a:gdLst/>
            <a:ahLst/>
            <a:cxnLst/>
            <a:rect r="r" b="b" t="t" l="l"/>
            <a:pathLst>
              <a:path h="1208081" w="1218678">
                <a:moveTo>
                  <a:pt x="0" y="0"/>
                </a:moveTo>
                <a:lnTo>
                  <a:pt x="1218678" y="0"/>
                </a:lnTo>
                <a:lnTo>
                  <a:pt x="1218678" y="1208081"/>
                </a:lnTo>
                <a:lnTo>
                  <a:pt x="0" y="12080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w="28575" cap="sq">
            <a:solidFill>
              <a:srgbClr val="00FFFF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5090663" y="4262701"/>
            <a:ext cx="1679034" cy="1547250"/>
          </a:xfrm>
          <a:custGeom>
            <a:avLst/>
            <a:gdLst/>
            <a:ahLst/>
            <a:cxnLst/>
            <a:rect r="r" b="b" t="t" l="l"/>
            <a:pathLst>
              <a:path h="1547250" w="1679034">
                <a:moveTo>
                  <a:pt x="0" y="0"/>
                </a:moveTo>
                <a:lnTo>
                  <a:pt x="1679034" y="0"/>
                </a:lnTo>
                <a:lnTo>
                  <a:pt x="1679034" y="1547250"/>
                </a:lnTo>
                <a:lnTo>
                  <a:pt x="0" y="1547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58528" y="8057140"/>
            <a:ext cx="465035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Frontend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0522" y="8076261"/>
            <a:ext cx="465035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9896" y="8076261"/>
            <a:ext cx="4650354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AI/ML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0522" y="1669434"/>
            <a:ext cx="4650354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Tech</a:t>
            </a:r>
            <a:r>
              <a:rPr lang="en-US" b="true" sz="500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 Stack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928774" y="4614303"/>
            <a:ext cx="8289535" cy="9287994"/>
          </a:xfrm>
          <a:custGeom>
            <a:avLst/>
            <a:gdLst/>
            <a:ahLst/>
            <a:cxnLst/>
            <a:rect r="r" b="b" t="t" l="l"/>
            <a:pathLst>
              <a:path h="9287994" w="8289535">
                <a:moveTo>
                  <a:pt x="0" y="0"/>
                </a:moveTo>
                <a:lnTo>
                  <a:pt x="8289534" y="0"/>
                </a:lnTo>
                <a:lnTo>
                  <a:pt x="8289534" y="9287994"/>
                </a:lnTo>
                <a:lnTo>
                  <a:pt x="0" y="92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6648" y="-3116067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48181" y="-1104614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2" y="0"/>
                </a:lnTo>
                <a:lnTo>
                  <a:pt x="2896362" y="2896361"/>
                </a:lnTo>
                <a:lnTo>
                  <a:pt x="0" y="289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23882" y="8403861"/>
            <a:ext cx="2896362" cy="2896362"/>
          </a:xfrm>
          <a:custGeom>
            <a:avLst/>
            <a:gdLst/>
            <a:ahLst/>
            <a:cxnLst/>
            <a:rect r="r" b="b" t="t" l="l"/>
            <a:pathLst>
              <a:path h="2896362" w="2896362">
                <a:moveTo>
                  <a:pt x="0" y="0"/>
                </a:moveTo>
                <a:lnTo>
                  <a:pt x="2896361" y="0"/>
                </a:lnTo>
                <a:lnTo>
                  <a:pt x="2896361" y="2896362"/>
                </a:lnTo>
                <a:lnTo>
                  <a:pt x="0" y="289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2535877" y="2709227"/>
            <a:ext cx="3953223" cy="2968511"/>
          </a:xfrm>
          <a:custGeom>
            <a:avLst/>
            <a:gdLst/>
            <a:ahLst/>
            <a:cxnLst/>
            <a:rect r="r" b="b" t="t" l="l"/>
            <a:pathLst>
              <a:path h="2968511" w="3953223">
                <a:moveTo>
                  <a:pt x="3953223" y="0"/>
                </a:moveTo>
                <a:lnTo>
                  <a:pt x="0" y="0"/>
                </a:lnTo>
                <a:lnTo>
                  <a:pt x="0" y="2968511"/>
                </a:lnTo>
                <a:lnTo>
                  <a:pt x="3953223" y="2968511"/>
                </a:lnTo>
                <a:lnTo>
                  <a:pt x="39532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957628" y="2709227"/>
            <a:ext cx="3953223" cy="2968511"/>
          </a:xfrm>
          <a:custGeom>
            <a:avLst/>
            <a:gdLst/>
            <a:ahLst/>
            <a:cxnLst/>
            <a:rect r="r" b="b" t="t" l="l"/>
            <a:pathLst>
              <a:path h="2968511" w="3953223">
                <a:moveTo>
                  <a:pt x="3953223" y="0"/>
                </a:moveTo>
                <a:lnTo>
                  <a:pt x="0" y="0"/>
                </a:lnTo>
                <a:lnTo>
                  <a:pt x="0" y="2968511"/>
                </a:lnTo>
                <a:lnTo>
                  <a:pt x="3953223" y="2968511"/>
                </a:lnTo>
                <a:lnTo>
                  <a:pt x="395322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379378" y="2709227"/>
            <a:ext cx="3953223" cy="2968511"/>
          </a:xfrm>
          <a:custGeom>
            <a:avLst/>
            <a:gdLst/>
            <a:ahLst/>
            <a:cxnLst/>
            <a:rect r="r" b="b" t="t" l="l"/>
            <a:pathLst>
              <a:path h="2968511" w="3953223">
                <a:moveTo>
                  <a:pt x="3953223" y="0"/>
                </a:moveTo>
                <a:lnTo>
                  <a:pt x="0" y="0"/>
                </a:lnTo>
                <a:lnTo>
                  <a:pt x="0" y="2968511"/>
                </a:lnTo>
                <a:lnTo>
                  <a:pt x="3953223" y="2968511"/>
                </a:lnTo>
                <a:lnTo>
                  <a:pt x="395322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02711" y="7143832"/>
            <a:ext cx="791557" cy="526745"/>
          </a:xfrm>
          <a:custGeom>
            <a:avLst/>
            <a:gdLst/>
            <a:ahLst/>
            <a:cxnLst/>
            <a:rect r="r" b="b" t="t" l="l"/>
            <a:pathLst>
              <a:path h="526745" w="791557">
                <a:moveTo>
                  <a:pt x="0" y="0"/>
                </a:moveTo>
                <a:lnTo>
                  <a:pt x="791558" y="0"/>
                </a:lnTo>
                <a:lnTo>
                  <a:pt x="791558" y="526745"/>
                </a:lnTo>
                <a:lnTo>
                  <a:pt x="0" y="526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75312" y="-29995"/>
            <a:ext cx="2512688" cy="449036"/>
          </a:xfrm>
          <a:custGeom>
            <a:avLst/>
            <a:gdLst/>
            <a:ahLst/>
            <a:cxnLst/>
            <a:rect r="r" b="b" t="t" l="l"/>
            <a:pathLst>
              <a:path h="449036" w="2512688">
                <a:moveTo>
                  <a:pt x="0" y="0"/>
                </a:moveTo>
                <a:lnTo>
                  <a:pt x="2512688" y="0"/>
                </a:lnTo>
                <a:lnTo>
                  <a:pt x="2512688" y="449036"/>
                </a:lnTo>
                <a:lnTo>
                  <a:pt x="0" y="4490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36463" y="6976269"/>
            <a:ext cx="993984" cy="782498"/>
          </a:xfrm>
          <a:custGeom>
            <a:avLst/>
            <a:gdLst/>
            <a:ahLst/>
            <a:cxnLst/>
            <a:rect r="r" b="b" t="t" l="l"/>
            <a:pathLst>
              <a:path h="782498" w="993984">
                <a:moveTo>
                  <a:pt x="0" y="0"/>
                </a:moveTo>
                <a:lnTo>
                  <a:pt x="993984" y="0"/>
                </a:lnTo>
                <a:lnTo>
                  <a:pt x="993984" y="782499"/>
                </a:lnTo>
                <a:lnTo>
                  <a:pt x="0" y="7824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43457" y="6942063"/>
            <a:ext cx="752387" cy="768743"/>
          </a:xfrm>
          <a:custGeom>
            <a:avLst/>
            <a:gdLst/>
            <a:ahLst/>
            <a:cxnLst/>
            <a:rect r="r" b="b" t="t" l="l"/>
            <a:pathLst>
              <a:path h="768743" w="752387">
                <a:moveTo>
                  <a:pt x="0" y="0"/>
                </a:moveTo>
                <a:lnTo>
                  <a:pt x="752387" y="0"/>
                </a:lnTo>
                <a:lnTo>
                  <a:pt x="752387" y="768743"/>
                </a:lnTo>
                <a:lnTo>
                  <a:pt x="0" y="76874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9557" y="6938575"/>
            <a:ext cx="982082" cy="982082"/>
          </a:xfrm>
          <a:custGeom>
            <a:avLst/>
            <a:gdLst/>
            <a:ahLst/>
            <a:cxnLst/>
            <a:rect r="r" b="b" t="t" l="l"/>
            <a:pathLst>
              <a:path h="982082" w="982082">
                <a:moveTo>
                  <a:pt x="0" y="0"/>
                </a:moveTo>
                <a:lnTo>
                  <a:pt x="982082" y="0"/>
                </a:lnTo>
                <a:lnTo>
                  <a:pt x="982082" y="982082"/>
                </a:lnTo>
                <a:lnTo>
                  <a:pt x="0" y="98208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00885" y="3140559"/>
            <a:ext cx="3023208" cy="178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2231" b="true">
                <a:solidFill>
                  <a:srgbClr val="00FFFF"/>
                </a:solidFill>
                <a:latin typeface="Arimo Bold"/>
                <a:ea typeface="Arimo Bold"/>
                <a:cs typeface="Arimo Bold"/>
                <a:sym typeface="Arimo Bold"/>
              </a:rPr>
              <a:t>Adaptive Suggestions</a:t>
            </a:r>
            <a:r>
              <a:rPr lang="en-US" sz="2231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ctr">
              <a:lnSpc>
                <a:spcPts val="2387"/>
              </a:lnSpc>
            </a:pPr>
          </a:p>
          <a:p>
            <a:pPr algn="ctr" marL="0" indent="0" lvl="0">
              <a:lnSpc>
                <a:spcPts val="2387"/>
              </a:lnSpc>
            </a:pPr>
            <a:r>
              <a:rPr lang="en-US" b="true" sz="223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AI recommends tasks based on strengths, weaknesses, and goals.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1377" y="3140559"/>
            <a:ext cx="3288714" cy="163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0"/>
              </a:lnSpc>
            </a:pPr>
            <a:r>
              <a:rPr lang="en-US" sz="2402" b="true">
                <a:solidFill>
                  <a:srgbClr val="81FFDF"/>
                </a:solidFill>
                <a:latin typeface="Arimo Bold"/>
                <a:ea typeface="Arimo Bold"/>
                <a:cs typeface="Arimo Bold"/>
                <a:sym typeface="Arimo Bold"/>
              </a:rPr>
              <a:t>Scalable Platform </a:t>
            </a:r>
          </a:p>
          <a:p>
            <a:pPr algn="ctr">
              <a:lnSpc>
                <a:spcPts val="2570"/>
              </a:lnSpc>
            </a:pPr>
          </a:p>
          <a:p>
            <a:pPr algn="ctr" marL="0" indent="0" lvl="0">
              <a:lnSpc>
                <a:spcPts val="2570"/>
              </a:lnSpc>
            </a:pPr>
            <a:r>
              <a:rPr lang="en-US" b="true" sz="2402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Works across schools, colleges, and training institutes.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3665" y="3207676"/>
            <a:ext cx="3245724" cy="254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2317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Adaptive Suggestions</a:t>
            </a:r>
          </a:p>
          <a:p>
            <a:pPr algn="ctr">
              <a:lnSpc>
                <a:spcPts val="2479"/>
              </a:lnSpc>
            </a:pPr>
          </a:p>
          <a:p>
            <a:pPr algn="ctr">
              <a:lnSpc>
                <a:spcPts val="2479"/>
              </a:lnSpc>
            </a:pPr>
            <a:r>
              <a:rPr lang="en-US" sz="231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AI recommends tasks based on strengths, weaknesses, and goals.</a:t>
            </a:r>
          </a:p>
          <a:p>
            <a:pPr algn="ctr">
              <a:lnSpc>
                <a:spcPts val="2479"/>
              </a:lnSpc>
            </a:pPr>
          </a:p>
          <a:p>
            <a:pPr algn="ctr" marL="0" indent="0" lvl="0">
              <a:lnSpc>
                <a:spcPts val="24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866515" y="643782"/>
            <a:ext cx="8733576" cy="107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1"/>
              </a:lnSpc>
              <a:spcBef>
                <a:spcPct val="0"/>
              </a:spcBef>
            </a:pPr>
            <a:r>
              <a:rPr lang="en-US" b="true" sz="665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Approach </a:t>
            </a:r>
            <a:r>
              <a:rPr lang="en-US" b="true" sz="665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&amp; Benefits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6515" y="1823831"/>
            <a:ext cx="8733576" cy="65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b="true" sz="4095">
                <a:solidFill>
                  <a:srgbClr val="778DFC"/>
                </a:solidFill>
                <a:latin typeface="Neo Tech Bold"/>
                <a:ea typeface="Neo Tech Bold"/>
                <a:cs typeface="Neo Tech Bold"/>
                <a:sym typeface="Neo Tech Bold"/>
              </a:rPr>
              <a:t>Approach Method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6515" y="1726303"/>
            <a:ext cx="8733576" cy="65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b="true" sz="409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Approach Method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6515" y="6107542"/>
            <a:ext cx="8733576" cy="6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b="true" sz="4095">
                <a:solidFill>
                  <a:srgbClr val="778DFC"/>
                </a:solidFill>
                <a:latin typeface="Neo Tech Bold"/>
                <a:ea typeface="Neo Tech Bold"/>
                <a:cs typeface="Neo Tech Bold"/>
                <a:sym typeface="Neo Tech Bold"/>
              </a:rPr>
              <a:t>Benefits: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6515" y="5973013"/>
            <a:ext cx="8733576" cy="65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2"/>
              </a:lnSpc>
              <a:spcBef>
                <a:spcPct val="0"/>
              </a:spcBef>
            </a:pPr>
            <a:r>
              <a:rPr lang="en-US" b="true" sz="4095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Benefits: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73089" y="7032295"/>
            <a:ext cx="2320722" cy="77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671" b="true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Data-Driven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35222" y="7064442"/>
            <a:ext cx="2470109" cy="72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Teacher Productivity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21666" y="7022770"/>
            <a:ext cx="1938020" cy="74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2"/>
              </a:lnSpc>
              <a:spcBef>
                <a:spcPct val="0"/>
              </a:spcBef>
            </a:pPr>
            <a:r>
              <a:rPr lang="en-US" b="true" sz="2470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Scalability &amp; Inclusivity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80211" y="7041820"/>
            <a:ext cx="2443671" cy="89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1"/>
              </a:lnSpc>
              <a:spcBef>
                <a:spcPct val="0"/>
              </a:spcBef>
            </a:pPr>
            <a:r>
              <a:rPr lang="en-US" b="true" sz="2131">
                <a:solidFill>
                  <a:srgbClr val="FFFF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Strengthens Digital Education in India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73089" y="7700121"/>
            <a:ext cx="2657481" cy="97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5"/>
              </a:lnSpc>
            </a:pPr>
            <a:r>
              <a:rPr lang="en-US" b="true" sz="2360">
                <a:solidFill>
                  <a:srgbClr val="FDC128"/>
                </a:solidFill>
                <a:latin typeface="Arimo Bold"/>
                <a:ea typeface="Arimo Bold"/>
                <a:cs typeface="Arimo Bold"/>
                <a:sym typeface="Arimo Bold"/>
              </a:rPr>
              <a:t>Institutions improve decisions with analytics.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35222" y="7700121"/>
            <a:ext cx="2219679" cy="186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2300" b="true">
                <a:solidFill>
                  <a:srgbClr val="FDC128"/>
                </a:solidFill>
                <a:latin typeface="Arimo Bold"/>
                <a:ea typeface="Arimo Bold"/>
                <a:cs typeface="Arimo Bold"/>
                <a:sym typeface="Arimo Bold"/>
              </a:rPr>
              <a:t>Attendance is quick and efficient, giving teachers more time to teach.</a:t>
            </a:r>
          </a:p>
          <a:p>
            <a:pPr algn="l" marL="0" indent="0" lvl="0">
              <a:lnSpc>
                <a:spcPts val="2461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966628" y="7700121"/>
            <a:ext cx="2125392" cy="186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2300" b="true">
                <a:solidFill>
                  <a:srgbClr val="FDC128"/>
                </a:solidFill>
                <a:latin typeface="Arimo Bold"/>
                <a:ea typeface="Arimo Bold"/>
                <a:cs typeface="Arimo Bold"/>
                <a:sym typeface="Arimo Bold"/>
              </a:rPr>
              <a:t>Can be expanded to rural/remote schools bridging digital divide.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080211" y="7958495"/>
            <a:ext cx="1983753" cy="129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6"/>
              </a:lnSpc>
            </a:pPr>
            <a:r>
              <a:rPr lang="en-US" b="true" sz="2398">
                <a:solidFill>
                  <a:srgbClr val="FDC128"/>
                </a:solidFill>
                <a:latin typeface="Arimo Bold"/>
                <a:ea typeface="Arimo Bold"/>
                <a:cs typeface="Arimo Bold"/>
                <a:sym typeface="Arimo Bold"/>
              </a:rPr>
              <a:t>Aligns with NEP 2020 and Digital India goals.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DAGyGyC5g3I</dc:identifier>
  <dcterms:modified xsi:type="dcterms:W3CDTF">2011-08-01T06:04:30Z</dcterms:modified>
  <cp:revision>1</cp:revision>
  <dc:title>Copy of Blue and Purple Gradient Modern Bold Geometric Tech Illustrative Cyber Security Presentation</dc:title>
</cp:coreProperties>
</file>